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5C338-057D-4498-8B8A-1FF1F09C00D1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DABE9-8230-4F7A-9B5A-940FEC6D87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078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FDABE9-8230-4F7A-9B5A-940FEC6D875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400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BF337-CC7D-42BE-94BA-39D78114029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1AE15-0D86-4419-ABA7-3D56D8784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027BA6-A7A0-4A6E-80CD-E92934176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87969C-3261-4DCD-8466-B147B66F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0F8A54-BB0C-4795-B42B-68018B04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562C55-50F2-49FE-BCF2-F8935721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50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A7DDC5-C1ED-494E-A1D6-78FA3DEE9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91A1947-68EA-40F4-BB09-146369DF6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0221FD-5379-4B5D-92A4-D43434761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61970C-0EF6-41F8-B9ED-589E619B6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501A33-ADE6-4F86-8EC4-97B0EAC1B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54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0907065-9A30-4F31-978D-BFA54A8B4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372D68-5429-489A-AE58-69FBAFC88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9BF002-A348-4B91-803D-9A344922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1341CD-974D-4FBE-8859-E17D9103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81615A-7078-4D2D-AC49-4544B571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26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E3D8D6-83E7-4CF2-B092-6FD1E2D68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6B4F77-5B1B-4FCC-B5FF-B3A9D493F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ADE9EF-5223-4A8D-ADC5-C55C8AFD6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665FDA-4721-499F-818D-AE6EA54DF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97163B-95FA-4666-867E-EA799967F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59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99EFBC-709C-4E72-9B6C-89B455F0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B3C988-3AC3-4BAC-A47F-E710EC633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06BDD4-FAC3-4BF5-A99B-D153EEA41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A17105-BACF-4C64-9A73-2B3C74055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DF496D-20C9-4DBB-ABE4-6C750399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7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55BB5F-A530-4E90-A828-E3558D4ED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8C1F53-7C7A-487B-B5DD-9DC1171AE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1CB726-33AC-46A8-B9A0-02469483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2A2E29-D12B-4637-9A4D-E2F2EB1B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C72869-9C96-4DA1-B71C-ADB8F1020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2F4668-6F30-41BA-9F09-034FA0CA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96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CFC07-FBED-453E-85FC-86FA44F3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2273B7-9A51-4129-8FB9-76B0A69BE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42D9B6-491E-49C6-89F6-3AA47D0FD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0474AF-C247-4D60-B93D-80BAA6718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D499EE1-94D7-4CC1-9BFF-9AF08C04B1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F8F159C-59B7-4D87-B61E-31484B44B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BB968BF-724E-429A-9D42-6A31CFAA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F5C8C6D-C6DC-461C-A1EF-E0891A02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19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F80DC8-FF45-4403-A099-217B1B90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9C6DC8-9B88-4F66-B3C7-8620497F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CE1D25-1B24-4ABF-A26C-CB41E3B9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952EF52-553A-4D30-8D3B-978ED3F1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30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C02FBDB-F5A3-4F0A-84DD-E37B530B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60A55C-A9BC-4CC3-9C0C-053C0A07F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18C0B5-57A6-4237-AC84-4AF2E408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072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765B7-1B12-4D93-9A0F-F14B0882C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8AB6A4-DA65-40B6-93AA-FAE80497F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786F33-654B-45E9-A5C2-3D6094BA4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A11365-957D-4A23-951E-3C0C0662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9B8374-85FE-48DC-8B2F-B870960C0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888C9B-F89C-45AC-BCB9-ECCF1E54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77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89F990-8A9A-4191-A777-0D7B5F2D1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1C2703-A4D8-4081-9E43-C5874A23C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6088C-B217-469B-804B-157531030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BEDDC0-1133-4466-B955-12868540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47A877-8A23-4DEE-AA78-70A5B58C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0C0120-357A-4C18-A7CE-555B846D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46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739EEF-C781-45EC-A691-C5BE0A8E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C709FE-D8A6-4F90-B78B-EDB95D53A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F3DFD-6D03-499C-8F2A-0FE433056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8A477-DBF7-4ABC-B945-AE817382A873}" type="datetimeFigureOut">
              <a:rPr kumimoji="1" lang="ja-JP" altLang="en-US" smtClean="0"/>
              <a:t>2021/7/2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45528E-95E6-44A8-9795-357A31257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6C60E7-ECBF-4FD2-B988-CB3669A5C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5B1A-2357-430D-AF1B-F67811631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20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470659"/>
            <a:ext cx="9144000" cy="1016953"/>
          </a:xfrm>
        </p:spPr>
        <p:txBody>
          <a:bodyPr/>
          <a:lstStyle/>
          <a:p>
            <a:r>
              <a:rPr lang="ja-JP" altLang="en-US" sz="6600" dirty="0">
                <a:ea typeface="HG丸ｺﾞｼｯｸM-PRO" panose="020F0600000000000000" pitchFamily="50" charset="-128"/>
              </a:rPr>
              <a:t>上関</a:t>
            </a:r>
            <a:r>
              <a:rPr lang="ja-JP" altLang="en-US" sz="6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原発</a:t>
            </a:r>
            <a:r>
              <a:rPr lang="ja-JP" altLang="en-US" sz="6600" dirty="0">
                <a:ea typeface="HG丸ｺﾞｼｯｸM-PRO" panose="020F0600000000000000" pitchFamily="50" charset="-128"/>
              </a:rPr>
              <a:t>と漁業権</a:t>
            </a:r>
            <a:r>
              <a:rPr lang="ja-JP" altLang="en-US" dirty="0"/>
              <a:t>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8412" y="363474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熊本一規</a:t>
            </a:r>
          </a:p>
        </p:txBody>
      </p:sp>
      <p:pic>
        <p:nvPicPr>
          <p:cNvPr id="5" name="図 6">
            <a:extLst>
              <a:ext uri="{FF2B5EF4-FFF2-40B4-BE49-F238E27FC236}">
                <a16:creationId xmlns:a16="http://schemas.microsoft.com/office/drawing/2014/main" id="{F2B4CB71-FD70-4A3C-8068-5CB1CA67F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901" y="3535680"/>
            <a:ext cx="1833563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A40E2-D544-4A02-981B-6DDDE2BE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781"/>
            <a:ext cx="10515600" cy="944880"/>
          </a:xfrm>
        </p:spPr>
        <p:txBody>
          <a:bodyPr>
            <a:normAutofit fontScale="90000"/>
          </a:bodyPr>
          <a:lstStyle/>
          <a:p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埋立もボーリング調査も実施できない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4767253-4E59-4AC5-9959-6637AFC5E3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3759962"/>
              </p:ext>
            </p:extLst>
          </p:nvPr>
        </p:nvGraphicFramePr>
        <p:xfrm>
          <a:off x="937259" y="1089661"/>
          <a:ext cx="10515597" cy="311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23260306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61937332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174673780"/>
                    </a:ext>
                  </a:extLst>
                </a:gridCol>
              </a:tblGrid>
              <a:tr h="100905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　　　　　　</a:t>
                      </a:r>
                      <a:r>
                        <a:rPr kumimoji="1" lang="ja-JP" altLang="en-US" sz="2400" dirty="0"/>
                        <a:t>埋立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ボーリング調査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1991897"/>
                  </a:ext>
                </a:extLst>
              </a:tr>
              <a:tr h="829037">
                <a:tc>
                  <a:txBody>
                    <a:bodyPr/>
                    <a:lstStyle/>
                    <a:p>
                      <a:pPr algn="ctr"/>
                      <a:endParaRPr kumimoji="1" lang="en-US" altLang="ja-JP" sz="2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事業者と公の関係</a:t>
                      </a:r>
                      <a:endParaRPr kumimoji="1" lang="en-US" altLang="ja-JP" sz="2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</a:t>
                      </a:r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埋立免許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一般海域占用許可　</a:t>
                      </a:r>
                      <a:endParaRPr kumimoji="1" lang="en-US" altLang="ja-JP" sz="2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306265"/>
                  </a:ext>
                </a:extLst>
              </a:tr>
              <a:tr h="725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  </a:t>
                      </a:r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事業者と民の関係</a:t>
                      </a:r>
                      <a:endParaRPr kumimoji="1" lang="en-US" altLang="ja-JP" sz="24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endParaRPr kumimoji="1" lang="ja-JP" altLang="en-US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          </a:t>
                      </a:r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補償契約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en-US" altLang="ja-JP" sz="18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          </a:t>
                      </a:r>
                      <a:r>
                        <a:rPr kumimoji="1" lang="ja-JP" altLang="en-US" sz="24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補償契約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01881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A33E8-8E42-4B33-9762-1436D79EC409}"/>
              </a:ext>
            </a:extLst>
          </p:cNvPr>
          <p:cNvSpPr txBox="1"/>
          <p:nvPr/>
        </p:nvSpPr>
        <p:spPr>
          <a:xfrm>
            <a:off x="937260" y="4343434"/>
            <a:ext cx="1051559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事業を実施するには、「事業者と公の関係」と「事業者と民の関係」の両方を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クリアしなければならない。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上関原発では、埋立もボーリング調査も「事業者と民の関係」をクリアできてい　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ないために実施できないでいる。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</a:t>
            </a:r>
            <a:r>
              <a:rPr kumimoji="1"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祝島漁民が補償金を受領しない限り、埋立もボーリング調査も実施できない。</a:t>
            </a:r>
            <a:endParaRPr kumimoji="1"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44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9A2216-E996-4854-9BBF-1EAE408E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" y="1"/>
            <a:ext cx="11955780" cy="754379"/>
          </a:xfrm>
        </p:spPr>
        <p:txBody>
          <a:bodyPr>
            <a:normAutofit/>
          </a:bodyPr>
          <a:lstStyle/>
          <a:p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補償についての中電の見解及びそれに対する反論</a:t>
            </a:r>
            <a:endParaRPr kumimoji="1"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CCAD09-98E8-4B87-9229-DE2F4850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" y="723900"/>
            <a:ext cx="12070080" cy="2129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◇中電の見解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(2019.12.10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大瀬戸上関原発事務所長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年補償契約に基づき、上関原発の埋立・調査に関して漁業権漁業のみならず、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許可漁業・自由漁業に対しても補償した。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そのことは広島高裁平成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年判決も最高裁平成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年判決も認めている。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59ED25-49EC-43E8-A824-2AA7EB3082D5}"/>
              </a:ext>
            </a:extLst>
          </p:cNvPr>
          <p:cNvSpPr txBox="1"/>
          <p:nvPr/>
        </p:nvSpPr>
        <p:spPr>
          <a:xfrm>
            <a:off x="0" y="2509540"/>
            <a:ext cx="1207389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〇中電見解への反論及び質問状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(2019.12.16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祝島島民の会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r>
              <a:rPr lang="ja-JP" altLang="en-US" sz="18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en-US" altLang="ja-JP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月～</a:t>
            </a:r>
            <a:r>
              <a:rPr lang="en-US" altLang="ja-JP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月に海上ボーリング調査を実施することを</a:t>
            </a:r>
            <a:r>
              <a:rPr lang="en-US" altLang="ja-JP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年補償</a:t>
            </a:r>
            <a:endParaRPr lang="en-US" altLang="ja-JP" sz="24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契約時に予測していたのか。予測していたとすれば、その根拠及び証拠を明示され</a:t>
            </a:r>
            <a:endParaRPr lang="en-US" altLang="ja-JP" sz="24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たい。</a:t>
            </a:r>
            <a:endParaRPr lang="en-US" altLang="ja-JP" sz="24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②</a:t>
            </a:r>
            <a:r>
              <a:rPr lang="ja-JP" altLang="ja-JP" sz="180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2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「公共用地の取得に伴う損失補償基準細則」</a:t>
            </a:r>
            <a:r>
              <a:rPr lang="ja-JP" altLang="en-US" sz="2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によれば、漁業補償額は直近</a:t>
            </a:r>
            <a:r>
              <a:rPr lang="en-US" altLang="ja-JP" sz="2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～５か</a:t>
            </a:r>
            <a:endParaRPr lang="en-US" altLang="ja-JP" sz="24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年の</a:t>
            </a:r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漁獲データに基づいて算定しなければならないが、</a:t>
            </a:r>
            <a:r>
              <a:rPr lang="ja-JP" altLang="ja-JP" sz="2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①で予測していたとすれば、</a:t>
            </a:r>
            <a:endParaRPr lang="en-US" altLang="ja-JP" sz="24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4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補償額をどのように算定したのか。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③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年当時の祝島漁民と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年の祝島漁民とは一致していないのに、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補償契約の効力が何故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年祝島漁民に及ぶのか。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④債権の消滅時効は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年だから、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年補償契約に基づく中電の債権は既に消滅し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ているのに、その効力が何故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2019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年祝島漁民に及ぶのか。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57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A66D7-A999-4240-BE9F-418209BF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907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国・電力会社は強大か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208185-9050-4941-BC38-62DD06E3AD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3082" y="1124744"/>
            <a:ext cx="10436418" cy="244827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川辺川ダムのケース（</a:t>
            </a:r>
            <a:r>
              <a:rPr kumimoji="1" lang="en-US" altLang="ja-JP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1999</a:t>
            </a:r>
            <a:r>
              <a:rPr kumimoji="1"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年頃）</a:t>
            </a:r>
            <a:endParaRPr kumimoji="1" lang="en-US" altLang="ja-JP" sz="3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漁民・住民：「国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国交省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は強大、弱い自分たちは潰される」。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⇓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熊本：「本当は逆。漁民が強くて国は弱い、そこに気づけば、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ダムは止められる」。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364D11-5A50-4980-8348-6B2FACB7F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3082" y="3717032"/>
            <a:ext cx="10184958" cy="286633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諌早湾のケース</a:t>
            </a:r>
            <a:r>
              <a:rPr lang="en-US" altLang="ja-JP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(2002</a:t>
            </a:r>
            <a:r>
              <a:rPr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年頃</a:t>
            </a:r>
            <a:r>
              <a:rPr lang="en-US" altLang="ja-JP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600" dirty="0"/>
              <a:t>    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漁民：上京して国（農水省）に「中止してください」と陳情。　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⇓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熊本「国にお願いしてきたから負け続けてきたのですよ」。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お願いしなければならないのは国。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お願いされた時に「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No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」というだけでよい。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/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42989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E851B4-5550-4B78-B64A-E8A2B973B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778098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なぜ漁民・住民は強いか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D09C47-C9D2-4CAB-B8E7-26CCB6C30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" y="913160"/>
            <a:ext cx="11978640" cy="5846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〇財産権</a:t>
            </a:r>
            <a:endParaRPr lang="en-US" altLang="ja-JP" sz="3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・生活に密着した経済的権利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・財産権は、原則として権利者の同意なくして侵害できない。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〇憲法第</a:t>
            </a:r>
            <a:r>
              <a:rPr lang="en-US" altLang="ja-JP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3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</a:t>
            </a:r>
            <a:endParaRPr lang="en-US" altLang="ja-JP" sz="3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項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財産権は、これを侵してはならない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第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項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財産権の内容は、公共の福祉に適合するように、法律でこれを定める。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704215" algn="l"/>
              </a:tabLst>
            </a:pP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項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私有財産は、正当な補償の下に、これを公共のために用いることができる。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  <a:tabLst>
                <a:tab pos="704215" algn="l"/>
              </a:tabLst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公共の福祉のために誰もが受ける権利制限は補償なし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例：建蔽率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容積率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注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特定の者が特別の犠牲を課せられる場合、「正当な補償」が必要 ←「公平の原則」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3.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特別の犠牲が軽微で「受忍限度内」であれば、補償は不要。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ja-JP" altLang="en-US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102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31BF1-1F3E-4D4E-B5D3-7F1EDBC8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8855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漁民が持つ権利とは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2E11CF7-5452-4879-A10D-607CCF88A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363980"/>
            <a:ext cx="12057490" cy="5219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〇漁業の種類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・漁業権漁業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‥‥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免許を受ける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共同漁業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一定の水面を共同に利用して営む漁業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定置漁業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大型定置網漁業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区画漁業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養殖漁業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・許可漁業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‥‥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許可を受ける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・自由漁業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‥‥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免許も許可も不要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〇漁民が特定の漁業を特定の水域で営み続ければ、　　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漁業の種類にかかわらず、「漁業を営む権利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漁業権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」を持つ。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095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4B374D-39AE-4E7F-ADA6-312BCABFB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　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許可漁業・自由漁業も権利になる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81938F-E5C0-46CC-9CB7-FA73917D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566545"/>
            <a:ext cx="11201400" cy="4994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〇「免許」とは「設権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権利の設定</a:t>
            </a:r>
            <a:r>
              <a:rPr kumimoji="1"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行為」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∴漁業権漁業は、免許に基づいて権利になる。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〇「許可」とは「禁止の解除」</a:t>
            </a:r>
            <a:endParaRPr kumimoji="1"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許可によっては禁止が解除されるだけなので、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許可</a:t>
            </a:r>
            <a:r>
              <a: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漁業は「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許可」によって権利になることはない。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〇自由漁業は、免許も許可も無しに営める。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⇒では、なぜ許可漁業や自由漁業が権利になるのか？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その理由は、慣習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実態の積み重ね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27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AC0850-0149-4720-AE15-1E29E738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5360"/>
          </a:xfrm>
        </p:spPr>
        <p:txBody>
          <a:bodyPr/>
          <a:lstStyle/>
          <a:p>
            <a:r>
              <a:rPr kumimoji="1" lang="ja-JP" altLang="en-US" dirty="0"/>
              <a:t>　　　　　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慣習に基づく権利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74C54-D6DA-4ED6-B9A1-BCE4BBD58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861061"/>
            <a:ext cx="11391900" cy="57410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ja-JP" altLang="en-US" sz="1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〇慣習に基づく権利</a:t>
            </a:r>
            <a:endParaRPr lang="en-US" altLang="ja-JP" sz="1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・「公共用地の取得に伴う損失補償基準要綱」</a:t>
            </a:r>
            <a:endParaRPr lang="en-US" altLang="ja-JP" sz="9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8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 第２条　この要綱において「権利」とは、社会通念上権利と認められる程度にまで成熟した</a:t>
            </a:r>
            <a:endParaRPr lang="en-US" altLang="ja-JP" sz="8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8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慣習上の利益を含むものとする</a:t>
            </a:r>
            <a:endParaRPr lang="en-US" altLang="ja-JP" sz="8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・要綱第</a:t>
            </a:r>
            <a:r>
              <a:rPr lang="en-US" altLang="ja-JP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条について</a:t>
            </a:r>
            <a:r>
              <a:rPr lang="en-US" altLang="ja-JP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公共用地の取得に伴う損失補償基準要綱の解説</a:t>
            </a:r>
            <a:r>
              <a:rPr lang="en-US" altLang="ja-JP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では、次のよう</a:t>
            </a: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に解説されている。</a:t>
            </a: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8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8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適例としては、入会権、慣行水利権、許可漁業あるいは自由漁業を営む実態が漁業権と</a:t>
            </a:r>
            <a:endParaRPr lang="en-US" altLang="ja-JP" sz="8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8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同程度の地位を有する権利と認められるもの等がある。</a:t>
            </a:r>
            <a:endParaRPr lang="en-US" altLang="ja-JP" sz="8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要するに</a:t>
            </a:r>
            <a:r>
              <a:rPr lang="ja-JP" altLang="en-US" sz="9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許可漁業は、</a:t>
            </a:r>
            <a:r>
              <a:rPr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許可によってではなく、</a:t>
            </a: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慣習に基づいて権利になる。</a:t>
            </a: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自由漁業も慣習に基づいて権利になる。</a:t>
            </a: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</a:t>
            </a:r>
            <a:r>
              <a:rPr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始めた</a:t>
            </a: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当初は利益に過ぎないが、</a:t>
            </a:r>
            <a:r>
              <a:rPr lang="ja-JP" altLang="en-US" sz="9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続けるうちに</a:t>
            </a: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次第に成熟して</a:t>
            </a: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権利になる。</a:t>
            </a: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</a:t>
            </a:r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特定の水域で特定の漁業を営み続ければ権利になるということ。</a:t>
            </a:r>
            <a:endParaRPr lang="en-US" altLang="ja-JP" sz="9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endParaRPr lang="en-US" altLang="ja-JP" sz="9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9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9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64846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DDDC5E-18D0-45EE-8BA5-382B08596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643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 憲法第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条と要綱の関係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427E80-FD65-4B03-A472-C50D76461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" y="762000"/>
            <a:ext cx="11856720" cy="5958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〇憲法第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</a:t>
            </a:r>
            <a:endParaRPr lang="en-US" altLang="ja-JP" sz="3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項</a:t>
            </a:r>
            <a:r>
              <a:rPr lang="en-US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26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私有財産は、正当な補償の下に、これを公共のために用いることができる。</a:t>
            </a:r>
            <a:endParaRPr lang="en-US" altLang="ja-JP" sz="26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kumimoji="1"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〇公共用地の取得に伴う損失補償基準要綱</a:t>
            </a:r>
            <a:r>
              <a:rPr kumimoji="1"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</a:t>
            </a:r>
            <a:r>
              <a:rPr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</a:t>
            </a:r>
            <a:r>
              <a:rPr lang="ja-JP" altLang="en-US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年閣議決定</a:t>
            </a:r>
            <a:r>
              <a:rPr kumimoji="1" lang="en-US" altLang="ja-JP" sz="3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・憲法第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条第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項の「正当な補償」に関して定められた。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したがって、要綱で「権利」とされているものは「財産権」。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・要綱は任意交渉にも収用にも適用される。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・したがって、要綱に基づかずに財産権を侵害すれば憲法第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条違反になる。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・要綱に基づいて、各公共事業等の損失補償基準が定められている。</a:t>
            </a:r>
            <a:endParaRPr kumimoji="1"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電源開発についても「電源開発等に伴う損失補償基準」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38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年→平成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改定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が定められており、電力会社が損失補償をする場合には、この基準に基づ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かなければならない。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要するに、</a:t>
            </a:r>
            <a:r>
              <a:rPr kumimoji="1"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中国電力</a:t>
            </a:r>
            <a:r>
              <a:rPr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</a:t>
            </a:r>
            <a:r>
              <a:rPr kumimoji="1"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祝島漁民の「慣習に基づく権利」</a:t>
            </a:r>
            <a:r>
              <a:rPr kumimoji="1" lang="en-US" altLang="ja-JP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自由漁業を営む権利</a:t>
            </a:r>
            <a:r>
              <a:rPr kumimoji="1" lang="en-US" altLang="ja-JP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endParaRPr kumimoji="1" lang="en-US" altLang="ja-JP" sz="2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侵害するには、要綱に基づいて補償しなければならない。</a:t>
            </a:r>
            <a:endParaRPr kumimoji="1" lang="en-US" altLang="ja-JP" sz="2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006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21654-3F6A-4E4F-BCD4-63EECF42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9842"/>
            <a:ext cx="10568940" cy="68802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　　　　　　 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埋立と漁業権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243794-0B9F-4E34-B386-AF07E74CE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761047"/>
            <a:ext cx="10881360" cy="60763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〇埋立事業の手続き</a:t>
            </a:r>
            <a:endParaRPr kumimoji="1" lang="en-US" altLang="ja-JP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・公有水面埋立法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大正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に次のように定められている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①事業者→知事に埋立免許申請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②埋立施行区域内の水面権者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漁業権者を含む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の埋立同意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③埋立免許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④事業者が埋立施行区域内の水面権者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漁業権者を含む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に補償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⑤着工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・公有水面埋立法の漁業権者は漁業権の免許を受ける者とされて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法的には誤り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また「慣習に基づく漁業権」の権利者は含まれていない。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3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〇問題点</a:t>
            </a:r>
            <a:endParaRPr lang="en-US" altLang="ja-JP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公有水面埋立法は憲法違反の法律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要綱に基づいて「慣習に基づく漁業権」にも補償することで欠陥をカバー。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共同漁業権の免許を受ける者は漁協だが、営むのは関係地区漁民。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要するに、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中電は、祝島漁民の埋立同意を得なくても埋立免許を得られるが、　　　　　　　　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祝島漁民に補償</a:t>
            </a:r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しなければ埋立に着工できない。</a:t>
            </a:r>
            <a:endParaRPr kumimoji="1"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3030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D21654-3F6A-4E4F-BCD4-63EECF42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9842"/>
            <a:ext cx="10568940" cy="68802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　　　　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ボーリング調査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と漁業権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243794-0B9F-4E34-B386-AF07E74CE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697864"/>
            <a:ext cx="10881360" cy="607631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kumimoji="1"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〇ボーリング調査の手続き</a:t>
            </a:r>
            <a:endParaRPr kumimoji="1"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・埋立の手続きの「免許」に当たるのは「一般海域占用許可」</a:t>
            </a:r>
            <a:endParaRPr lang="en-US" altLang="ja-JP" sz="7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・山口県「一般海域の利用に関する条例」には次のように定められている。</a:t>
            </a:r>
            <a:endParaRPr lang="en-US" altLang="ja-JP" sz="7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sz="7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①事業者→知事に一般海域占用許可申請</a:t>
            </a:r>
            <a:endParaRPr kumimoji="1" lang="en-US" altLang="ja-JP" sz="7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7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②事業者が調査海域内の利害関係人の同意を取得</a:t>
            </a:r>
            <a:endParaRPr kumimoji="1" lang="en-US" altLang="ja-JP" sz="7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③一般海域占用許可</a:t>
            </a:r>
            <a:endParaRPr lang="en-US" altLang="ja-JP" sz="7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・補償については規定がないが、利害関係人に損失が生じる場合、</a:t>
            </a:r>
            <a:endParaRPr lang="en-US" altLang="ja-JP" sz="7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憲法</a:t>
            </a:r>
            <a:r>
              <a:rPr lang="en-US" altLang="ja-JP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条に基づき補償が必要、補償しなければ調査もできない。</a:t>
            </a:r>
            <a:endParaRPr lang="en-US" altLang="ja-JP" sz="3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8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〇問題点</a:t>
            </a:r>
            <a:endParaRPr lang="en-US" altLang="ja-JP" sz="8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1.</a:t>
            </a: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利害関係人に「慣習に基づく漁業権」の権利者を含めていない。</a:t>
            </a:r>
            <a:endParaRPr lang="en-US" altLang="ja-JP" sz="7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理由は「排他独占的権利に限る」ので共同漁業権に限られる、としている</a:t>
            </a:r>
            <a:endParaRPr lang="en-US" altLang="ja-JP" sz="7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法的には誤り</a:t>
            </a:r>
            <a:r>
              <a:rPr lang="en-US" altLang="ja-JP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7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7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要するに、</a:t>
            </a:r>
            <a:endParaRPr lang="en-US" altLang="ja-JP" sz="7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中電は、祝島漁民の同意を得ることなく</a:t>
            </a:r>
            <a:r>
              <a:rPr lang="ja-JP" altLang="en-US" sz="7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一般海域占用許可を取得しているが、　　　　　　　　</a:t>
            </a:r>
            <a:endParaRPr lang="en-US" altLang="ja-JP" sz="7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7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祝島漁民に補償</a:t>
            </a:r>
            <a:r>
              <a:rPr kumimoji="1" lang="ja-JP" altLang="en-US" sz="7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しなければ調査できない。</a:t>
            </a:r>
            <a:endParaRPr kumimoji="1" lang="en-US" altLang="ja-JP" sz="7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7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00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1913</TotalTime>
  <Words>1882</Words>
  <Application>Microsoft Office PowerPoint</Application>
  <PresentationFormat>ワイド画面</PresentationFormat>
  <Paragraphs>158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HG丸ｺﾞｼｯｸM-PRO</vt:lpstr>
      <vt:lpstr>ＭＳ Ｐゴシック</vt:lpstr>
      <vt:lpstr>游ゴシック</vt:lpstr>
      <vt:lpstr>游ゴシック Light</vt:lpstr>
      <vt:lpstr>游明朝</vt:lpstr>
      <vt:lpstr>Arial</vt:lpstr>
      <vt:lpstr>Wingdings</vt:lpstr>
      <vt:lpstr>Office テーマ</vt:lpstr>
      <vt:lpstr>上関原発と漁業権 </vt:lpstr>
      <vt:lpstr> 国・電力会社は強大か</vt:lpstr>
      <vt:lpstr>なぜ漁民・住民は強いか</vt:lpstr>
      <vt:lpstr>　　　　漁民が持つ権利とは</vt:lpstr>
      <vt:lpstr>　　許可漁業・自由漁業も権利になる</vt:lpstr>
      <vt:lpstr>　　　　　慣習に基づく権利</vt:lpstr>
      <vt:lpstr>　　　　　 憲法第29条と要綱の関係</vt:lpstr>
      <vt:lpstr>　　　　　　 埋立と漁業権</vt:lpstr>
      <vt:lpstr>　　　　　ボーリング調査と漁業権</vt:lpstr>
      <vt:lpstr> 　　埋立もボーリング調査も実施できない </vt:lpstr>
      <vt:lpstr> 補償についての中電の見解及びそれに対する反論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上関原発と漁業権</dc:title>
  <dc:creator>一規 熊本</dc:creator>
  <cp:lastModifiedBy>一規 熊本</cp:lastModifiedBy>
  <cp:revision>44</cp:revision>
  <dcterms:created xsi:type="dcterms:W3CDTF">2021-06-21T02:02:14Z</dcterms:created>
  <dcterms:modified xsi:type="dcterms:W3CDTF">2021-07-02T05:15:32Z</dcterms:modified>
</cp:coreProperties>
</file>