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7" r:id="rId2"/>
    <p:sldId id="279" r:id="rId3"/>
    <p:sldId id="264" r:id="rId4"/>
    <p:sldId id="274" r:id="rId5"/>
    <p:sldId id="335" r:id="rId6"/>
    <p:sldId id="336" r:id="rId7"/>
    <p:sldId id="334" r:id="rId8"/>
    <p:sldId id="277" r:id="rId9"/>
    <p:sldId id="280" r:id="rId10"/>
    <p:sldId id="282" r:id="rId11"/>
    <p:sldId id="337" r:id="rId12"/>
    <p:sldId id="333" r:id="rId13"/>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0" d="100"/>
          <a:sy n="50" d="100"/>
        </p:scale>
        <p:origin x="904" y="3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F65C338-057D-4498-8B8A-1FF1F09C00D1}" type="datetimeFigureOut">
              <a:rPr kumimoji="1" lang="ja-JP" altLang="en-US" smtClean="0"/>
              <a:t>2022/12/16</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EFDABE9-8230-4F7A-9B5A-940FEC6D8755}" type="slidenum">
              <a:rPr kumimoji="1" lang="ja-JP" altLang="en-US" smtClean="0"/>
              <a:t>‹#›</a:t>
            </a:fld>
            <a:endParaRPr kumimoji="1" lang="ja-JP" altLang="en-US"/>
          </a:p>
        </p:txBody>
      </p:sp>
    </p:spTree>
    <p:extLst>
      <p:ext uri="{BB962C8B-B14F-4D97-AF65-F5344CB8AC3E}">
        <p14:creationId xmlns:p14="http://schemas.microsoft.com/office/powerpoint/2010/main" val="190107803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CEFDABE9-8230-4F7A-9B5A-940FEC6D8755}" type="slidenum">
              <a:rPr kumimoji="1" lang="ja-JP" altLang="en-US" smtClean="0"/>
              <a:t>1</a:t>
            </a:fld>
            <a:endParaRPr kumimoji="1" lang="ja-JP" altLang="en-US"/>
          </a:p>
        </p:txBody>
      </p:sp>
    </p:spTree>
    <p:extLst>
      <p:ext uri="{BB962C8B-B14F-4D97-AF65-F5344CB8AC3E}">
        <p14:creationId xmlns:p14="http://schemas.microsoft.com/office/powerpoint/2010/main" val="10744008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CEFDABE9-8230-4F7A-9B5A-940FEC6D8755}" type="slidenum">
              <a:rPr kumimoji="1" lang="ja-JP" altLang="en-US" smtClean="0"/>
              <a:t>3</a:t>
            </a:fld>
            <a:endParaRPr kumimoji="1" lang="ja-JP" altLang="en-US"/>
          </a:p>
        </p:txBody>
      </p:sp>
    </p:spTree>
    <p:extLst>
      <p:ext uri="{BB962C8B-B14F-4D97-AF65-F5344CB8AC3E}">
        <p14:creationId xmlns:p14="http://schemas.microsoft.com/office/powerpoint/2010/main" val="20828712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CEFDABE9-8230-4F7A-9B5A-940FEC6D8755}" type="slidenum">
              <a:rPr kumimoji="1" lang="ja-JP" altLang="en-US" smtClean="0"/>
              <a:t>5</a:t>
            </a:fld>
            <a:endParaRPr kumimoji="1" lang="ja-JP" altLang="en-US"/>
          </a:p>
        </p:txBody>
      </p:sp>
    </p:spTree>
    <p:extLst>
      <p:ext uri="{BB962C8B-B14F-4D97-AF65-F5344CB8AC3E}">
        <p14:creationId xmlns:p14="http://schemas.microsoft.com/office/powerpoint/2010/main" val="1350602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CEFDABE9-8230-4F7A-9B5A-940FEC6D8755}" type="slidenum">
              <a:rPr kumimoji="1" lang="ja-JP" altLang="en-US" smtClean="0"/>
              <a:t>6</a:t>
            </a:fld>
            <a:endParaRPr kumimoji="1" lang="ja-JP" altLang="en-US"/>
          </a:p>
        </p:txBody>
      </p:sp>
    </p:spTree>
    <p:extLst>
      <p:ext uri="{BB962C8B-B14F-4D97-AF65-F5344CB8AC3E}">
        <p14:creationId xmlns:p14="http://schemas.microsoft.com/office/powerpoint/2010/main" val="7606881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CEFDABE9-8230-4F7A-9B5A-940FEC6D8755}" type="slidenum">
              <a:rPr kumimoji="1" lang="ja-JP" altLang="en-US" smtClean="0"/>
              <a:t>8</a:t>
            </a:fld>
            <a:endParaRPr kumimoji="1" lang="ja-JP" altLang="en-US"/>
          </a:p>
        </p:txBody>
      </p:sp>
    </p:spTree>
    <p:extLst>
      <p:ext uri="{BB962C8B-B14F-4D97-AF65-F5344CB8AC3E}">
        <p14:creationId xmlns:p14="http://schemas.microsoft.com/office/powerpoint/2010/main" val="20037293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CEFDABE9-8230-4F7A-9B5A-940FEC6D8755}" type="slidenum">
              <a:rPr kumimoji="1" lang="ja-JP" altLang="en-US" smtClean="0"/>
              <a:t>9</a:t>
            </a:fld>
            <a:endParaRPr kumimoji="1" lang="ja-JP" altLang="en-US"/>
          </a:p>
        </p:txBody>
      </p:sp>
    </p:spTree>
    <p:extLst>
      <p:ext uri="{BB962C8B-B14F-4D97-AF65-F5344CB8AC3E}">
        <p14:creationId xmlns:p14="http://schemas.microsoft.com/office/powerpoint/2010/main" val="198110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BD1AE15-0D86-4419-ABA7-3D56D87842A7}"/>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39027BA6-A7A0-4A6E-80CD-E92934176E3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3987969C-3261-4DCD-8466-B147B66FC8DA}"/>
              </a:ext>
            </a:extLst>
          </p:cNvPr>
          <p:cNvSpPr>
            <a:spLocks noGrp="1"/>
          </p:cNvSpPr>
          <p:nvPr>
            <p:ph type="dt" sz="half" idx="10"/>
          </p:nvPr>
        </p:nvSpPr>
        <p:spPr/>
        <p:txBody>
          <a:bodyPr/>
          <a:lstStyle/>
          <a:p>
            <a:fld id="{5EA6107C-27D6-4E2D-B302-304E594181C6}" type="datetime1">
              <a:rPr kumimoji="1" lang="ja-JP" altLang="en-US" smtClean="0"/>
              <a:t>2022/12/16</a:t>
            </a:fld>
            <a:endParaRPr kumimoji="1" lang="ja-JP" altLang="en-US"/>
          </a:p>
        </p:txBody>
      </p:sp>
      <p:sp>
        <p:nvSpPr>
          <p:cNvPr id="5" name="フッター プレースホルダー 4">
            <a:extLst>
              <a:ext uri="{FF2B5EF4-FFF2-40B4-BE49-F238E27FC236}">
                <a16:creationId xmlns:a16="http://schemas.microsoft.com/office/drawing/2014/main" id="{D90F8A54-BB0C-4795-B42B-68018B04349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1562C55-50F2-49FE-BCF2-F8935721A4EB}"/>
              </a:ext>
            </a:extLst>
          </p:cNvPr>
          <p:cNvSpPr>
            <a:spLocks noGrp="1"/>
          </p:cNvSpPr>
          <p:nvPr>
            <p:ph type="sldNum" sz="quarter" idx="12"/>
          </p:nvPr>
        </p:nvSpPr>
        <p:spPr/>
        <p:txBody>
          <a:bodyPr/>
          <a:lstStyle/>
          <a:p>
            <a:fld id="{2FF15B1A-2357-430D-AF1B-F67811631B38}" type="slidenum">
              <a:rPr kumimoji="1" lang="ja-JP" altLang="en-US" smtClean="0"/>
              <a:t>‹#›</a:t>
            </a:fld>
            <a:endParaRPr kumimoji="1" lang="ja-JP" altLang="en-US"/>
          </a:p>
        </p:txBody>
      </p:sp>
    </p:spTree>
    <p:extLst>
      <p:ext uri="{BB962C8B-B14F-4D97-AF65-F5344CB8AC3E}">
        <p14:creationId xmlns:p14="http://schemas.microsoft.com/office/powerpoint/2010/main" val="22625027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BA7DDC5-C1ED-494E-A1D6-78FA3DEE98BB}"/>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F91A1947-68EA-40F4-BB09-146369DF6877}"/>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8F0221FD-5379-4B5D-92A4-D4343476103D}"/>
              </a:ext>
            </a:extLst>
          </p:cNvPr>
          <p:cNvSpPr>
            <a:spLocks noGrp="1"/>
          </p:cNvSpPr>
          <p:nvPr>
            <p:ph type="dt" sz="half" idx="10"/>
          </p:nvPr>
        </p:nvSpPr>
        <p:spPr/>
        <p:txBody>
          <a:bodyPr/>
          <a:lstStyle/>
          <a:p>
            <a:fld id="{AF17F636-AC3F-492D-9CA1-7252E7E25733}" type="datetime1">
              <a:rPr kumimoji="1" lang="ja-JP" altLang="en-US" smtClean="0"/>
              <a:t>2022/12/16</a:t>
            </a:fld>
            <a:endParaRPr kumimoji="1" lang="ja-JP" altLang="en-US"/>
          </a:p>
        </p:txBody>
      </p:sp>
      <p:sp>
        <p:nvSpPr>
          <p:cNvPr id="5" name="フッター プレースホルダー 4">
            <a:extLst>
              <a:ext uri="{FF2B5EF4-FFF2-40B4-BE49-F238E27FC236}">
                <a16:creationId xmlns:a16="http://schemas.microsoft.com/office/drawing/2014/main" id="{3F61970C-0EF6-41F8-B9ED-589E619B69E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E501A33-ADE6-4F86-8EC4-97B0EAC1B2B2}"/>
              </a:ext>
            </a:extLst>
          </p:cNvPr>
          <p:cNvSpPr>
            <a:spLocks noGrp="1"/>
          </p:cNvSpPr>
          <p:nvPr>
            <p:ph type="sldNum" sz="quarter" idx="12"/>
          </p:nvPr>
        </p:nvSpPr>
        <p:spPr/>
        <p:txBody>
          <a:bodyPr/>
          <a:lstStyle/>
          <a:p>
            <a:fld id="{2FF15B1A-2357-430D-AF1B-F67811631B38}" type="slidenum">
              <a:rPr kumimoji="1" lang="ja-JP" altLang="en-US" smtClean="0"/>
              <a:t>‹#›</a:t>
            </a:fld>
            <a:endParaRPr kumimoji="1" lang="ja-JP" altLang="en-US"/>
          </a:p>
        </p:txBody>
      </p:sp>
    </p:spTree>
    <p:extLst>
      <p:ext uri="{BB962C8B-B14F-4D97-AF65-F5344CB8AC3E}">
        <p14:creationId xmlns:p14="http://schemas.microsoft.com/office/powerpoint/2010/main" val="21465472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30907065-9A30-4F31-978D-BFA54A8B47C1}"/>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71372D68-5429-489A-AE58-69FBAFC88AF2}"/>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3D9BF002-A348-4B91-803D-9A3449223FC8}"/>
              </a:ext>
            </a:extLst>
          </p:cNvPr>
          <p:cNvSpPr>
            <a:spLocks noGrp="1"/>
          </p:cNvSpPr>
          <p:nvPr>
            <p:ph type="dt" sz="half" idx="10"/>
          </p:nvPr>
        </p:nvSpPr>
        <p:spPr/>
        <p:txBody>
          <a:bodyPr/>
          <a:lstStyle/>
          <a:p>
            <a:fld id="{F8EE6EE0-6EA0-41E4-9E72-635EAF2CD323}" type="datetime1">
              <a:rPr kumimoji="1" lang="ja-JP" altLang="en-US" smtClean="0"/>
              <a:t>2022/12/16</a:t>
            </a:fld>
            <a:endParaRPr kumimoji="1" lang="ja-JP" altLang="en-US"/>
          </a:p>
        </p:txBody>
      </p:sp>
      <p:sp>
        <p:nvSpPr>
          <p:cNvPr id="5" name="フッター プレースホルダー 4">
            <a:extLst>
              <a:ext uri="{FF2B5EF4-FFF2-40B4-BE49-F238E27FC236}">
                <a16:creationId xmlns:a16="http://schemas.microsoft.com/office/drawing/2014/main" id="{6E1341CD-974D-4FBE-8859-E17D910348DE}"/>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C81615A-7078-4D2D-AC49-4544B57121B8}"/>
              </a:ext>
            </a:extLst>
          </p:cNvPr>
          <p:cNvSpPr>
            <a:spLocks noGrp="1"/>
          </p:cNvSpPr>
          <p:nvPr>
            <p:ph type="sldNum" sz="quarter" idx="12"/>
          </p:nvPr>
        </p:nvSpPr>
        <p:spPr/>
        <p:txBody>
          <a:bodyPr/>
          <a:lstStyle/>
          <a:p>
            <a:fld id="{2FF15B1A-2357-430D-AF1B-F67811631B38}" type="slidenum">
              <a:rPr kumimoji="1" lang="ja-JP" altLang="en-US" smtClean="0"/>
              <a:t>‹#›</a:t>
            </a:fld>
            <a:endParaRPr kumimoji="1" lang="ja-JP" altLang="en-US"/>
          </a:p>
        </p:txBody>
      </p:sp>
    </p:spTree>
    <p:extLst>
      <p:ext uri="{BB962C8B-B14F-4D97-AF65-F5344CB8AC3E}">
        <p14:creationId xmlns:p14="http://schemas.microsoft.com/office/powerpoint/2010/main" val="12212604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BE3D8D6-83E7-4CF2-B092-6FD1E2D68918}"/>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946B4F77-5B1B-4FCC-B5FF-B3A9D493F41B}"/>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63ADE9EF-5223-4A8D-ADC5-C55C8AFD6D30}"/>
              </a:ext>
            </a:extLst>
          </p:cNvPr>
          <p:cNvSpPr>
            <a:spLocks noGrp="1"/>
          </p:cNvSpPr>
          <p:nvPr>
            <p:ph type="dt" sz="half" idx="10"/>
          </p:nvPr>
        </p:nvSpPr>
        <p:spPr/>
        <p:txBody>
          <a:bodyPr/>
          <a:lstStyle/>
          <a:p>
            <a:fld id="{79331AAF-5CE5-4472-A293-13BF0F58A1F8}" type="datetime1">
              <a:rPr kumimoji="1" lang="ja-JP" altLang="en-US" smtClean="0"/>
              <a:t>2022/12/16</a:t>
            </a:fld>
            <a:endParaRPr kumimoji="1" lang="ja-JP" altLang="en-US"/>
          </a:p>
        </p:txBody>
      </p:sp>
      <p:sp>
        <p:nvSpPr>
          <p:cNvPr id="5" name="フッター プレースホルダー 4">
            <a:extLst>
              <a:ext uri="{FF2B5EF4-FFF2-40B4-BE49-F238E27FC236}">
                <a16:creationId xmlns:a16="http://schemas.microsoft.com/office/drawing/2014/main" id="{35665FDA-4721-499F-818D-AE6EA54DF0F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497163B-95FA-4666-867E-EA799967F188}"/>
              </a:ext>
            </a:extLst>
          </p:cNvPr>
          <p:cNvSpPr>
            <a:spLocks noGrp="1"/>
          </p:cNvSpPr>
          <p:nvPr>
            <p:ph type="sldNum" sz="quarter" idx="12"/>
          </p:nvPr>
        </p:nvSpPr>
        <p:spPr/>
        <p:txBody>
          <a:bodyPr/>
          <a:lstStyle/>
          <a:p>
            <a:fld id="{2FF15B1A-2357-430D-AF1B-F67811631B38}" type="slidenum">
              <a:rPr kumimoji="1" lang="ja-JP" altLang="en-US" smtClean="0"/>
              <a:t>‹#›</a:t>
            </a:fld>
            <a:endParaRPr kumimoji="1" lang="ja-JP" altLang="en-US"/>
          </a:p>
        </p:txBody>
      </p:sp>
    </p:spTree>
    <p:extLst>
      <p:ext uri="{BB962C8B-B14F-4D97-AF65-F5344CB8AC3E}">
        <p14:creationId xmlns:p14="http://schemas.microsoft.com/office/powerpoint/2010/main" val="42695945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C99EFBC-709C-4E72-9B6C-89B455F0BD9D}"/>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92B3C988-3AC3-4BAC-A47F-E710EC63390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5B06BDD4-FAC3-4BF5-A99B-D153EEA41FA3}"/>
              </a:ext>
            </a:extLst>
          </p:cNvPr>
          <p:cNvSpPr>
            <a:spLocks noGrp="1"/>
          </p:cNvSpPr>
          <p:nvPr>
            <p:ph type="dt" sz="half" idx="10"/>
          </p:nvPr>
        </p:nvSpPr>
        <p:spPr/>
        <p:txBody>
          <a:bodyPr/>
          <a:lstStyle/>
          <a:p>
            <a:fld id="{7CC441A4-B05E-434B-82B3-41638A6F98DD}" type="datetime1">
              <a:rPr kumimoji="1" lang="ja-JP" altLang="en-US" smtClean="0"/>
              <a:t>2022/12/16</a:t>
            </a:fld>
            <a:endParaRPr kumimoji="1" lang="ja-JP" altLang="en-US"/>
          </a:p>
        </p:txBody>
      </p:sp>
      <p:sp>
        <p:nvSpPr>
          <p:cNvPr id="5" name="フッター プレースホルダー 4">
            <a:extLst>
              <a:ext uri="{FF2B5EF4-FFF2-40B4-BE49-F238E27FC236}">
                <a16:creationId xmlns:a16="http://schemas.microsoft.com/office/drawing/2014/main" id="{0BA17105-BACF-4C64-9A73-2B3C740553C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ADF496D-20C9-4DBB-ABE4-6C7503996C4D}"/>
              </a:ext>
            </a:extLst>
          </p:cNvPr>
          <p:cNvSpPr>
            <a:spLocks noGrp="1"/>
          </p:cNvSpPr>
          <p:nvPr>
            <p:ph type="sldNum" sz="quarter" idx="12"/>
          </p:nvPr>
        </p:nvSpPr>
        <p:spPr/>
        <p:txBody>
          <a:bodyPr/>
          <a:lstStyle/>
          <a:p>
            <a:fld id="{2FF15B1A-2357-430D-AF1B-F67811631B38}" type="slidenum">
              <a:rPr kumimoji="1" lang="ja-JP" altLang="en-US" smtClean="0"/>
              <a:t>‹#›</a:t>
            </a:fld>
            <a:endParaRPr kumimoji="1" lang="ja-JP" altLang="en-US"/>
          </a:p>
        </p:txBody>
      </p:sp>
    </p:spTree>
    <p:extLst>
      <p:ext uri="{BB962C8B-B14F-4D97-AF65-F5344CB8AC3E}">
        <p14:creationId xmlns:p14="http://schemas.microsoft.com/office/powerpoint/2010/main" val="188179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D55BB5F-A530-4E90-A828-E3558D4EDC0B}"/>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988C1F53-7C7A-487B-B5DD-9DC1171AE6A5}"/>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941CB726-33AC-46A8-B9A0-024694830FD1}"/>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7B2A2E29-D12B-4637-9A4D-E2F2EB1BBAED}"/>
              </a:ext>
            </a:extLst>
          </p:cNvPr>
          <p:cNvSpPr>
            <a:spLocks noGrp="1"/>
          </p:cNvSpPr>
          <p:nvPr>
            <p:ph type="dt" sz="half" idx="10"/>
          </p:nvPr>
        </p:nvSpPr>
        <p:spPr/>
        <p:txBody>
          <a:bodyPr/>
          <a:lstStyle/>
          <a:p>
            <a:fld id="{458435B0-8A60-4275-BE2F-BF2CB01E8542}" type="datetime1">
              <a:rPr kumimoji="1" lang="ja-JP" altLang="en-US" smtClean="0"/>
              <a:t>2022/12/16</a:t>
            </a:fld>
            <a:endParaRPr kumimoji="1" lang="ja-JP" altLang="en-US"/>
          </a:p>
        </p:txBody>
      </p:sp>
      <p:sp>
        <p:nvSpPr>
          <p:cNvPr id="6" name="フッター プレースホルダー 5">
            <a:extLst>
              <a:ext uri="{FF2B5EF4-FFF2-40B4-BE49-F238E27FC236}">
                <a16:creationId xmlns:a16="http://schemas.microsoft.com/office/drawing/2014/main" id="{2BC72869-9C96-4DA1-B71C-ADB8F1020955}"/>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CE2F4668-6F30-41BA-9F09-034FA0CA3BD9}"/>
              </a:ext>
            </a:extLst>
          </p:cNvPr>
          <p:cNvSpPr>
            <a:spLocks noGrp="1"/>
          </p:cNvSpPr>
          <p:nvPr>
            <p:ph type="sldNum" sz="quarter" idx="12"/>
          </p:nvPr>
        </p:nvSpPr>
        <p:spPr/>
        <p:txBody>
          <a:bodyPr/>
          <a:lstStyle/>
          <a:p>
            <a:fld id="{2FF15B1A-2357-430D-AF1B-F67811631B38}" type="slidenum">
              <a:rPr kumimoji="1" lang="ja-JP" altLang="en-US" smtClean="0"/>
              <a:t>‹#›</a:t>
            </a:fld>
            <a:endParaRPr kumimoji="1" lang="ja-JP" altLang="en-US"/>
          </a:p>
        </p:txBody>
      </p:sp>
    </p:spTree>
    <p:extLst>
      <p:ext uri="{BB962C8B-B14F-4D97-AF65-F5344CB8AC3E}">
        <p14:creationId xmlns:p14="http://schemas.microsoft.com/office/powerpoint/2010/main" val="5759678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38CFC07-FBED-453E-85FC-86FA44F352B4}"/>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512273B7-9A51-4129-8FB9-76B0A69BE22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D442D9B6-491E-49C6-89F6-3AA47D0FD453}"/>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720474AF-C247-4D60-B93D-80BAA67188A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7D499EE1-94D7-4CC1-9BFF-9AF08C04B136}"/>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5F8F159C-59B7-4D87-B61E-31484B44BCCC}"/>
              </a:ext>
            </a:extLst>
          </p:cNvPr>
          <p:cNvSpPr>
            <a:spLocks noGrp="1"/>
          </p:cNvSpPr>
          <p:nvPr>
            <p:ph type="dt" sz="half" idx="10"/>
          </p:nvPr>
        </p:nvSpPr>
        <p:spPr/>
        <p:txBody>
          <a:bodyPr/>
          <a:lstStyle/>
          <a:p>
            <a:fld id="{37C1269A-E0F5-4486-9D25-574B68802A88}" type="datetime1">
              <a:rPr kumimoji="1" lang="ja-JP" altLang="en-US" smtClean="0"/>
              <a:t>2022/12/16</a:t>
            </a:fld>
            <a:endParaRPr kumimoji="1" lang="ja-JP" altLang="en-US"/>
          </a:p>
        </p:txBody>
      </p:sp>
      <p:sp>
        <p:nvSpPr>
          <p:cNvPr id="8" name="フッター プレースホルダー 7">
            <a:extLst>
              <a:ext uri="{FF2B5EF4-FFF2-40B4-BE49-F238E27FC236}">
                <a16:creationId xmlns:a16="http://schemas.microsoft.com/office/drawing/2014/main" id="{9BB968BF-724E-429A-9D42-6A31CFAA783F}"/>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5F5C8C6D-C6DC-461C-A1EF-E0891A02A665}"/>
              </a:ext>
            </a:extLst>
          </p:cNvPr>
          <p:cNvSpPr>
            <a:spLocks noGrp="1"/>
          </p:cNvSpPr>
          <p:nvPr>
            <p:ph type="sldNum" sz="quarter" idx="12"/>
          </p:nvPr>
        </p:nvSpPr>
        <p:spPr/>
        <p:txBody>
          <a:bodyPr/>
          <a:lstStyle/>
          <a:p>
            <a:fld id="{2FF15B1A-2357-430D-AF1B-F67811631B38}" type="slidenum">
              <a:rPr kumimoji="1" lang="ja-JP" altLang="en-US" smtClean="0"/>
              <a:t>‹#›</a:t>
            </a:fld>
            <a:endParaRPr kumimoji="1" lang="ja-JP" altLang="en-US"/>
          </a:p>
        </p:txBody>
      </p:sp>
    </p:spTree>
    <p:extLst>
      <p:ext uri="{BB962C8B-B14F-4D97-AF65-F5344CB8AC3E}">
        <p14:creationId xmlns:p14="http://schemas.microsoft.com/office/powerpoint/2010/main" val="4971916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0F80DC8-FF45-4403-A099-217B1B90E764}"/>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2F9C6DC8-9B88-4F66-B3C7-8620497F6F3D}"/>
              </a:ext>
            </a:extLst>
          </p:cNvPr>
          <p:cNvSpPr>
            <a:spLocks noGrp="1"/>
          </p:cNvSpPr>
          <p:nvPr>
            <p:ph type="dt" sz="half" idx="10"/>
          </p:nvPr>
        </p:nvSpPr>
        <p:spPr/>
        <p:txBody>
          <a:bodyPr/>
          <a:lstStyle/>
          <a:p>
            <a:fld id="{59CB6A91-4940-4639-B990-264F98553715}" type="datetime1">
              <a:rPr kumimoji="1" lang="ja-JP" altLang="en-US" smtClean="0"/>
              <a:t>2022/12/16</a:t>
            </a:fld>
            <a:endParaRPr kumimoji="1" lang="ja-JP" altLang="en-US"/>
          </a:p>
        </p:txBody>
      </p:sp>
      <p:sp>
        <p:nvSpPr>
          <p:cNvPr id="4" name="フッター プレースホルダー 3">
            <a:extLst>
              <a:ext uri="{FF2B5EF4-FFF2-40B4-BE49-F238E27FC236}">
                <a16:creationId xmlns:a16="http://schemas.microsoft.com/office/drawing/2014/main" id="{DDCE1D25-1B24-4ABF-A26C-CB41E3B960C5}"/>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A952EF52-553A-4D30-8D3B-978ED3F1552F}"/>
              </a:ext>
            </a:extLst>
          </p:cNvPr>
          <p:cNvSpPr>
            <a:spLocks noGrp="1"/>
          </p:cNvSpPr>
          <p:nvPr>
            <p:ph type="sldNum" sz="quarter" idx="12"/>
          </p:nvPr>
        </p:nvSpPr>
        <p:spPr/>
        <p:txBody>
          <a:bodyPr/>
          <a:lstStyle/>
          <a:p>
            <a:fld id="{2FF15B1A-2357-430D-AF1B-F67811631B38}" type="slidenum">
              <a:rPr kumimoji="1" lang="ja-JP" altLang="en-US" smtClean="0"/>
              <a:t>‹#›</a:t>
            </a:fld>
            <a:endParaRPr kumimoji="1" lang="ja-JP" altLang="en-US"/>
          </a:p>
        </p:txBody>
      </p:sp>
    </p:spTree>
    <p:extLst>
      <p:ext uri="{BB962C8B-B14F-4D97-AF65-F5344CB8AC3E}">
        <p14:creationId xmlns:p14="http://schemas.microsoft.com/office/powerpoint/2010/main" val="40553034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7C02FBDB-F5A3-4F0A-84DD-E37B530B1422}"/>
              </a:ext>
            </a:extLst>
          </p:cNvPr>
          <p:cNvSpPr>
            <a:spLocks noGrp="1"/>
          </p:cNvSpPr>
          <p:nvPr>
            <p:ph type="dt" sz="half" idx="10"/>
          </p:nvPr>
        </p:nvSpPr>
        <p:spPr/>
        <p:txBody>
          <a:bodyPr/>
          <a:lstStyle/>
          <a:p>
            <a:fld id="{A7CE1FEC-73B2-4F21-96A6-51E6A5FAAEC2}" type="datetime1">
              <a:rPr kumimoji="1" lang="ja-JP" altLang="en-US" smtClean="0"/>
              <a:t>2022/12/16</a:t>
            </a:fld>
            <a:endParaRPr kumimoji="1" lang="ja-JP" altLang="en-US"/>
          </a:p>
        </p:txBody>
      </p:sp>
      <p:sp>
        <p:nvSpPr>
          <p:cNvPr id="3" name="フッター プレースホルダー 2">
            <a:extLst>
              <a:ext uri="{FF2B5EF4-FFF2-40B4-BE49-F238E27FC236}">
                <a16:creationId xmlns:a16="http://schemas.microsoft.com/office/drawing/2014/main" id="{A960A55C-A9BC-4CC3-9C0C-053C0A07FB95}"/>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C718C0B5-57A6-4237-AC84-4AF2E4085F6B}"/>
              </a:ext>
            </a:extLst>
          </p:cNvPr>
          <p:cNvSpPr>
            <a:spLocks noGrp="1"/>
          </p:cNvSpPr>
          <p:nvPr>
            <p:ph type="sldNum" sz="quarter" idx="12"/>
          </p:nvPr>
        </p:nvSpPr>
        <p:spPr/>
        <p:txBody>
          <a:bodyPr/>
          <a:lstStyle/>
          <a:p>
            <a:fld id="{2FF15B1A-2357-430D-AF1B-F67811631B38}" type="slidenum">
              <a:rPr kumimoji="1" lang="ja-JP" altLang="en-US" smtClean="0"/>
              <a:t>‹#›</a:t>
            </a:fld>
            <a:endParaRPr kumimoji="1" lang="ja-JP" altLang="en-US"/>
          </a:p>
        </p:txBody>
      </p:sp>
    </p:spTree>
    <p:extLst>
      <p:ext uri="{BB962C8B-B14F-4D97-AF65-F5344CB8AC3E}">
        <p14:creationId xmlns:p14="http://schemas.microsoft.com/office/powerpoint/2010/main" val="37270725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F6765B7-1B12-4D93-9A0F-F14B0882C0DE}"/>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738AB6A4-DA65-40B6-93AA-FAE80497F0E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67786F33-654B-45E9-A5C2-3D6094BA4E3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1FA11365-957D-4A23-951E-3C0C06620C56}"/>
              </a:ext>
            </a:extLst>
          </p:cNvPr>
          <p:cNvSpPr>
            <a:spLocks noGrp="1"/>
          </p:cNvSpPr>
          <p:nvPr>
            <p:ph type="dt" sz="half" idx="10"/>
          </p:nvPr>
        </p:nvSpPr>
        <p:spPr/>
        <p:txBody>
          <a:bodyPr/>
          <a:lstStyle/>
          <a:p>
            <a:fld id="{2209471B-8A79-48E4-9E63-B3B9F1AC93CD}" type="datetime1">
              <a:rPr kumimoji="1" lang="ja-JP" altLang="en-US" smtClean="0"/>
              <a:t>2022/12/16</a:t>
            </a:fld>
            <a:endParaRPr kumimoji="1" lang="ja-JP" altLang="en-US"/>
          </a:p>
        </p:txBody>
      </p:sp>
      <p:sp>
        <p:nvSpPr>
          <p:cNvPr id="6" name="フッター プレースホルダー 5">
            <a:extLst>
              <a:ext uri="{FF2B5EF4-FFF2-40B4-BE49-F238E27FC236}">
                <a16:creationId xmlns:a16="http://schemas.microsoft.com/office/drawing/2014/main" id="{639B8374-85FE-48DC-8B2F-B870960C0E4C}"/>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0C888C9B-F89C-45AC-BCB9-ECCF1E54BAA0}"/>
              </a:ext>
            </a:extLst>
          </p:cNvPr>
          <p:cNvSpPr>
            <a:spLocks noGrp="1"/>
          </p:cNvSpPr>
          <p:nvPr>
            <p:ph type="sldNum" sz="quarter" idx="12"/>
          </p:nvPr>
        </p:nvSpPr>
        <p:spPr/>
        <p:txBody>
          <a:bodyPr/>
          <a:lstStyle/>
          <a:p>
            <a:fld id="{2FF15B1A-2357-430D-AF1B-F67811631B38}" type="slidenum">
              <a:rPr kumimoji="1" lang="ja-JP" altLang="en-US" smtClean="0"/>
              <a:t>‹#›</a:t>
            </a:fld>
            <a:endParaRPr kumimoji="1" lang="ja-JP" altLang="en-US"/>
          </a:p>
        </p:txBody>
      </p:sp>
    </p:spTree>
    <p:extLst>
      <p:ext uri="{BB962C8B-B14F-4D97-AF65-F5344CB8AC3E}">
        <p14:creationId xmlns:p14="http://schemas.microsoft.com/office/powerpoint/2010/main" val="35427705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D89F990-8A9A-4191-A777-0D7B5F2D1B9C}"/>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C81C2703-A4D8-4081-9E43-C5874A23C5A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5186088C-B217-469B-804B-15753103019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FCBEDDC0-1133-4466-B955-12868540EBEF}"/>
              </a:ext>
            </a:extLst>
          </p:cNvPr>
          <p:cNvSpPr>
            <a:spLocks noGrp="1"/>
          </p:cNvSpPr>
          <p:nvPr>
            <p:ph type="dt" sz="half" idx="10"/>
          </p:nvPr>
        </p:nvSpPr>
        <p:spPr/>
        <p:txBody>
          <a:bodyPr/>
          <a:lstStyle/>
          <a:p>
            <a:fld id="{2099EF3A-AF2C-439A-AE12-A177387263D9}" type="datetime1">
              <a:rPr kumimoji="1" lang="ja-JP" altLang="en-US" smtClean="0"/>
              <a:t>2022/12/16</a:t>
            </a:fld>
            <a:endParaRPr kumimoji="1" lang="ja-JP" altLang="en-US"/>
          </a:p>
        </p:txBody>
      </p:sp>
      <p:sp>
        <p:nvSpPr>
          <p:cNvPr id="6" name="フッター プレースホルダー 5">
            <a:extLst>
              <a:ext uri="{FF2B5EF4-FFF2-40B4-BE49-F238E27FC236}">
                <a16:creationId xmlns:a16="http://schemas.microsoft.com/office/drawing/2014/main" id="{5347A877-8A23-4DEE-AA78-70A5B58CCFAA}"/>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550C0120-357A-4C18-A7CE-555B846DBC9A}"/>
              </a:ext>
            </a:extLst>
          </p:cNvPr>
          <p:cNvSpPr>
            <a:spLocks noGrp="1"/>
          </p:cNvSpPr>
          <p:nvPr>
            <p:ph type="sldNum" sz="quarter" idx="12"/>
          </p:nvPr>
        </p:nvSpPr>
        <p:spPr/>
        <p:txBody>
          <a:bodyPr/>
          <a:lstStyle/>
          <a:p>
            <a:fld id="{2FF15B1A-2357-430D-AF1B-F67811631B38}" type="slidenum">
              <a:rPr kumimoji="1" lang="ja-JP" altLang="en-US" smtClean="0"/>
              <a:t>‹#›</a:t>
            </a:fld>
            <a:endParaRPr kumimoji="1" lang="ja-JP" altLang="en-US"/>
          </a:p>
        </p:txBody>
      </p:sp>
    </p:spTree>
    <p:extLst>
      <p:ext uri="{BB962C8B-B14F-4D97-AF65-F5344CB8AC3E}">
        <p14:creationId xmlns:p14="http://schemas.microsoft.com/office/powerpoint/2010/main" val="22484668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02739EEF-C781-45EC-A691-C5BE0A8E562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7AC709FE-D8A6-4F90-B78B-EDB95D53AC0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106F3DFD-6D03-499C-8F2A-0FE4330568D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8FECDC-A119-4788-9BE2-DEF0AF620446}" type="datetime1">
              <a:rPr kumimoji="1" lang="ja-JP" altLang="en-US" smtClean="0"/>
              <a:t>2022/12/16</a:t>
            </a:fld>
            <a:endParaRPr kumimoji="1" lang="ja-JP" altLang="en-US"/>
          </a:p>
        </p:txBody>
      </p:sp>
      <p:sp>
        <p:nvSpPr>
          <p:cNvPr id="5" name="フッター プレースホルダー 4">
            <a:extLst>
              <a:ext uri="{FF2B5EF4-FFF2-40B4-BE49-F238E27FC236}">
                <a16:creationId xmlns:a16="http://schemas.microsoft.com/office/drawing/2014/main" id="{F845528E-95E6-44A8-9795-357A312579B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006C60E7-ECBF-4FD2-B988-CB3669A5C32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F15B1A-2357-430D-AF1B-F67811631B38}" type="slidenum">
              <a:rPr kumimoji="1" lang="ja-JP" altLang="en-US" smtClean="0"/>
              <a:t>‹#›</a:t>
            </a:fld>
            <a:endParaRPr kumimoji="1" lang="ja-JP" altLang="en-US"/>
          </a:p>
        </p:txBody>
      </p:sp>
    </p:spTree>
    <p:extLst>
      <p:ext uri="{BB962C8B-B14F-4D97-AF65-F5344CB8AC3E}">
        <p14:creationId xmlns:p14="http://schemas.microsoft.com/office/powerpoint/2010/main" val="16432090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youtube.com/watch?v=PZN52Cq31uM"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1524000" y="1470659"/>
            <a:ext cx="9144000" cy="1016953"/>
          </a:xfrm>
        </p:spPr>
        <p:txBody>
          <a:bodyPr>
            <a:normAutofit/>
          </a:bodyPr>
          <a:lstStyle/>
          <a:p>
            <a:r>
              <a:rPr lang="ja-JP" altLang="en-US" sz="6600" b="1" dirty="0">
                <a:ea typeface="HG丸ｺﾞｼｯｸM-PRO" panose="020F0600000000000000" pitchFamily="50" charset="-128"/>
              </a:rPr>
              <a:t>上関原発と中電訴訟</a:t>
            </a:r>
            <a:r>
              <a:rPr lang="ja-JP" altLang="en-US" dirty="0"/>
              <a:t>	</a:t>
            </a:r>
          </a:p>
        </p:txBody>
      </p:sp>
      <p:sp>
        <p:nvSpPr>
          <p:cNvPr id="2051" name="Rectangle 3"/>
          <p:cNvSpPr>
            <a:spLocks noGrp="1" noChangeArrowheads="1"/>
          </p:cNvSpPr>
          <p:nvPr>
            <p:ph type="subTitle" idx="1"/>
          </p:nvPr>
        </p:nvSpPr>
        <p:spPr>
          <a:xfrm>
            <a:off x="1261533" y="3175000"/>
            <a:ext cx="9406467" cy="2667000"/>
          </a:xfrm>
        </p:spPr>
        <p:txBody>
          <a:bodyPr>
            <a:normAutofit/>
          </a:bodyPr>
          <a:lstStyle/>
          <a:p>
            <a:r>
              <a:rPr lang="ja-JP" altLang="en-US" sz="3600" b="1" dirty="0">
                <a:latin typeface="HG丸ｺﾞｼｯｸM-PRO" panose="020F0600000000000000" pitchFamily="50" charset="-128"/>
                <a:ea typeface="HG丸ｺﾞｼｯｸM-PRO" panose="020F0600000000000000" pitchFamily="50" charset="-128"/>
              </a:rPr>
              <a:t>日時 </a:t>
            </a:r>
            <a:r>
              <a:rPr lang="en-US" altLang="ja-JP" sz="3600" b="1" dirty="0">
                <a:latin typeface="HG丸ｺﾞｼｯｸM-PRO" panose="020F0600000000000000" pitchFamily="50" charset="-128"/>
                <a:ea typeface="HG丸ｺﾞｼｯｸM-PRO" panose="020F0600000000000000" pitchFamily="50" charset="-128"/>
              </a:rPr>
              <a:t>: 2022</a:t>
            </a:r>
            <a:r>
              <a:rPr lang="ja-JP" altLang="en-US" sz="3600" b="1" dirty="0">
                <a:latin typeface="HG丸ｺﾞｼｯｸM-PRO" panose="020F0600000000000000" pitchFamily="50" charset="-128"/>
                <a:ea typeface="HG丸ｺﾞｼｯｸM-PRO" panose="020F0600000000000000" pitchFamily="50" charset="-128"/>
              </a:rPr>
              <a:t>年</a:t>
            </a:r>
            <a:r>
              <a:rPr lang="en-US" altLang="ja-JP" sz="3600" b="1" dirty="0">
                <a:latin typeface="HG丸ｺﾞｼｯｸM-PRO" panose="020F0600000000000000" pitchFamily="50" charset="-128"/>
                <a:ea typeface="HG丸ｺﾞｼｯｸM-PRO" panose="020F0600000000000000" pitchFamily="50" charset="-128"/>
              </a:rPr>
              <a:t>12</a:t>
            </a:r>
            <a:r>
              <a:rPr lang="ja-JP" altLang="en-US" sz="3600" b="1" dirty="0">
                <a:latin typeface="HG丸ｺﾞｼｯｸM-PRO" panose="020F0600000000000000" pitchFamily="50" charset="-128"/>
                <a:ea typeface="HG丸ｺﾞｼｯｸM-PRO" panose="020F0600000000000000" pitchFamily="50" charset="-128"/>
              </a:rPr>
              <a:t>月</a:t>
            </a:r>
            <a:r>
              <a:rPr lang="en-US" altLang="ja-JP" sz="3600" b="1" dirty="0">
                <a:latin typeface="HG丸ｺﾞｼｯｸM-PRO" panose="020F0600000000000000" pitchFamily="50" charset="-128"/>
                <a:ea typeface="HG丸ｺﾞｼｯｸM-PRO" panose="020F0600000000000000" pitchFamily="50" charset="-128"/>
              </a:rPr>
              <a:t>17</a:t>
            </a:r>
            <a:r>
              <a:rPr lang="ja-JP" altLang="en-US" sz="3600" b="1" dirty="0">
                <a:latin typeface="HG丸ｺﾞｼｯｸM-PRO" panose="020F0600000000000000" pitchFamily="50" charset="-128"/>
                <a:ea typeface="HG丸ｺﾞｼｯｸM-PRO" panose="020F0600000000000000" pitchFamily="50" charset="-128"/>
              </a:rPr>
              <a:t>日</a:t>
            </a:r>
            <a:r>
              <a:rPr lang="en-US" altLang="ja-JP" sz="3600" b="1" dirty="0">
                <a:latin typeface="HG丸ｺﾞｼｯｸM-PRO" panose="020F0600000000000000" pitchFamily="50" charset="-128"/>
                <a:ea typeface="HG丸ｺﾞｼｯｸM-PRO" panose="020F0600000000000000" pitchFamily="50" charset="-128"/>
              </a:rPr>
              <a:t>(</a:t>
            </a:r>
            <a:r>
              <a:rPr lang="ja-JP" altLang="en-US" sz="3600" b="1" dirty="0">
                <a:latin typeface="HG丸ｺﾞｼｯｸM-PRO" panose="020F0600000000000000" pitchFamily="50" charset="-128"/>
                <a:ea typeface="HG丸ｺﾞｼｯｸM-PRO" panose="020F0600000000000000" pitchFamily="50" charset="-128"/>
              </a:rPr>
              <a:t>土</a:t>
            </a:r>
            <a:r>
              <a:rPr lang="en-US" altLang="ja-JP" sz="3600" b="1" dirty="0">
                <a:latin typeface="HG丸ｺﾞｼｯｸM-PRO" panose="020F0600000000000000" pitchFamily="50" charset="-128"/>
                <a:ea typeface="HG丸ｺﾞｼｯｸM-PRO" panose="020F0600000000000000" pitchFamily="50" charset="-128"/>
              </a:rPr>
              <a:t>)</a:t>
            </a:r>
            <a:r>
              <a:rPr lang="ja-JP" altLang="en-US" sz="3600" b="1" dirty="0">
                <a:latin typeface="HG丸ｺﾞｼｯｸM-PRO" panose="020F0600000000000000" pitchFamily="50" charset="-128"/>
                <a:ea typeface="HG丸ｺﾞｼｯｸM-PRO" panose="020F0600000000000000" pitchFamily="50" charset="-128"/>
              </a:rPr>
              <a:t>午後</a:t>
            </a:r>
            <a:r>
              <a:rPr lang="en-US" altLang="ja-JP" sz="3600" b="1" dirty="0">
                <a:latin typeface="HG丸ｺﾞｼｯｸM-PRO" panose="020F0600000000000000" pitchFamily="50" charset="-128"/>
                <a:ea typeface="HG丸ｺﾞｼｯｸM-PRO" panose="020F0600000000000000" pitchFamily="50" charset="-128"/>
              </a:rPr>
              <a:t>3</a:t>
            </a:r>
            <a:r>
              <a:rPr lang="ja-JP" altLang="en-US" sz="3600" b="1" dirty="0">
                <a:latin typeface="HG丸ｺﾞｼｯｸM-PRO" panose="020F0600000000000000" pitchFamily="50" charset="-128"/>
                <a:ea typeface="HG丸ｺﾞｼｯｸM-PRO" panose="020F0600000000000000" pitchFamily="50" charset="-128"/>
              </a:rPr>
              <a:t>時～</a:t>
            </a:r>
            <a:endParaRPr lang="en-US" altLang="ja-JP" sz="3600" b="1" dirty="0">
              <a:latin typeface="HG丸ｺﾞｼｯｸM-PRO" panose="020F0600000000000000" pitchFamily="50" charset="-128"/>
              <a:ea typeface="HG丸ｺﾞｼｯｸM-PRO" panose="020F0600000000000000" pitchFamily="50" charset="-128"/>
            </a:endParaRPr>
          </a:p>
          <a:p>
            <a:pPr algn="l"/>
            <a:r>
              <a:rPr lang="ja-JP" altLang="en-US" sz="3600" b="1" dirty="0">
                <a:latin typeface="HG丸ｺﾞｼｯｸM-PRO" panose="020F0600000000000000" pitchFamily="50" charset="-128"/>
                <a:ea typeface="HG丸ｺﾞｼｯｸM-PRO" panose="020F0600000000000000" pitchFamily="50" charset="-128"/>
              </a:rPr>
              <a:t>   主催 </a:t>
            </a:r>
            <a:r>
              <a:rPr lang="en-US" altLang="ja-JP" sz="3600" b="1" dirty="0">
                <a:latin typeface="HG丸ｺﾞｼｯｸM-PRO" panose="020F0600000000000000" pitchFamily="50" charset="-128"/>
                <a:ea typeface="HG丸ｺﾞｼｯｸM-PRO" panose="020F0600000000000000" pitchFamily="50" charset="-128"/>
              </a:rPr>
              <a:t>: </a:t>
            </a:r>
            <a:r>
              <a:rPr lang="ja-JP" altLang="en-US" sz="3600" b="1" dirty="0">
                <a:latin typeface="HG丸ｺﾞｼｯｸM-PRO" panose="020F0600000000000000" pitchFamily="50" charset="-128"/>
                <a:ea typeface="HG丸ｺﾞｼｯｸM-PRO" panose="020F0600000000000000" pitchFamily="50" charset="-128"/>
              </a:rPr>
              <a:t>いのち・未来うべ</a:t>
            </a:r>
            <a:endParaRPr lang="en-US" altLang="ja-JP" sz="3600" b="1" dirty="0">
              <a:latin typeface="HG丸ｺﾞｼｯｸM-PRO" panose="020F0600000000000000" pitchFamily="50" charset="-128"/>
              <a:ea typeface="HG丸ｺﾞｼｯｸM-PRO" panose="020F0600000000000000" pitchFamily="50" charset="-128"/>
            </a:endParaRPr>
          </a:p>
          <a:p>
            <a:pPr algn="l"/>
            <a:r>
              <a:rPr lang="ja-JP" altLang="en-US" sz="3600" b="1" dirty="0">
                <a:latin typeface="HG丸ｺﾞｼｯｸM-PRO" panose="020F0600000000000000" pitchFamily="50" charset="-128"/>
                <a:ea typeface="HG丸ｺﾞｼｯｸM-PRO" panose="020F0600000000000000" pitchFamily="50" charset="-128"/>
              </a:rPr>
              <a:t>　司会：安藤公門</a:t>
            </a:r>
            <a:endParaRPr lang="en-US" altLang="ja-JP" sz="3600" b="1" dirty="0">
              <a:latin typeface="HG丸ｺﾞｼｯｸM-PRO" panose="020F0600000000000000" pitchFamily="50" charset="-128"/>
              <a:ea typeface="HG丸ｺﾞｼｯｸM-PRO" panose="020F0600000000000000" pitchFamily="50" charset="-128"/>
            </a:endParaRPr>
          </a:p>
          <a:p>
            <a:pPr algn="l"/>
            <a:r>
              <a:rPr lang="en-US" altLang="ja-JP" sz="3600" b="1" dirty="0">
                <a:latin typeface="HG丸ｺﾞｼｯｸM-PRO" panose="020F0600000000000000" pitchFamily="50" charset="-128"/>
                <a:ea typeface="HG丸ｺﾞｼｯｸM-PRO" panose="020F0600000000000000" pitchFamily="50" charset="-128"/>
              </a:rPr>
              <a:t>   </a:t>
            </a:r>
            <a:r>
              <a:rPr lang="ja-JP" altLang="en-US" sz="3600" b="1" dirty="0">
                <a:latin typeface="HG丸ｺﾞｼｯｸM-PRO" panose="020F0600000000000000" pitchFamily="50" charset="-128"/>
                <a:ea typeface="HG丸ｺﾞｼｯｸM-PRO" panose="020F0600000000000000" pitchFamily="50" charset="-128"/>
              </a:rPr>
              <a:t>報告 </a:t>
            </a:r>
            <a:r>
              <a:rPr lang="en-US" altLang="ja-JP" sz="3600" b="1" dirty="0">
                <a:latin typeface="HG丸ｺﾞｼｯｸM-PRO" panose="020F0600000000000000" pitchFamily="50" charset="-128"/>
                <a:ea typeface="HG丸ｺﾞｼｯｸM-PRO" panose="020F0600000000000000" pitchFamily="50" charset="-128"/>
              </a:rPr>
              <a:t>: </a:t>
            </a:r>
            <a:r>
              <a:rPr lang="ja-JP" altLang="en-US" sz="3600" b="1" dirty="0">
                <a:latin typeface="HG丸ｺﾞｼｯｸM-PRO" panose="020F0600000000000000" pitchFamily="50" charset="-128"/>
                <a:ea typeface="HG丸ｺﾞｼｯｸM-PRO" panose="020F0600000000000000" pitchFamily="50" charset="-128"/>
              </a:rPr>
              <a:t>熊本一規</a:t>
            </a:r>
          </a:p>
        </p:txBody>
      </p:sp>
      <p:sp>
        <p:nvSpPr>
          <p:cNvPr id="4" name="スライド番号プレースホルダー 3">
            <a:extLst>
              <a:ext uri="{FF2B5EF4-FFF2-40B4-BE49-F238E27FC236}">
                <a16:creationId xmlns:a16="http://schemas.microsoft.com/office/drawing/2014/main" id="{BB31AEF8-B6D6-85DA-525D-5E3DB15E1074}"/>
              </a:ext>
            </a:extLst>
          </p:cNvPr>
          <p:cNvSpPr>
            <a:spLocks noGrp="1"/>
          </p:cNvSpPr>
          <p:nvPr>
            <p:ph type="sldNum" sz="quarter" idx="12"/>
          </p:nvPr>
        </p:nvSpPr>
        <p:spPr/>
        <p:txBody>
          <a:bodyPr/>
          <a:lstStyle/>
          <a:p>
            <a:fld id="{2FF15B1A-2357-430D-AF1B-F67811631B38}" type="slidenum">
              <a:rPr kumimoji="1" lang="ja-JP" altLang="en-US" smtClean="0"/>
              <a:t>1</a:t>
            </a:fld>
            <a:endParaRPr kumimoji="1" lang="ja-JP" altLang="en-US" dirty="0"/>
          </a:p>
        </p:txBody>
      </p:sp>
      <p:pic>
        <p:nvPicPr>
          <p:cNvPr id="2" name="図 1" descr="アイコン, 円&#10;&#10;自動的に生成された説明">
            <a:extLst>
              <a:ext uri="{FF2B5EF4-FFF2-40B4-BE49-F238E27FC236}">
                <a16:creationId xmlns:a16="http://schemas.microsoft.com/office/drawing/2014/main" id="{162C9F61-BA13-5C63-FB9D-8BDB276F2CB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17108" y="3917073"/>
            <a:ext cx="1684311" cy="1924927"/>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FAD594D-BB5A-954A-E386-742A45887AC6}"/>
              </a:ext>
            </a:extLst>
          </p:cNvPr>
          <p:cNvSpPr>
            <a:spLocks noGrp="1"/>
          </p:cNvSpPr>
          <p:nvPr>
            <p:ph type="title"/>
          </p:nvPr>
        </p:nvSpPr>
        <p:spPr>
          <a:xfrm>
            <a:off x="609601" y="88372"/>
            <a:ext cx="10515600" cy="499533"/>
          </a:xfrm>
        </p:spPr>
        <p:txBody>
          <a:bodyPr>
            <a:noAutofit/>
          </a:bodyPr>
          <a:lstStyle/>
          <a:p>
            <a:r>
              <a:rPr kumimoji="1" lang="ja-JP" altLang="en-US" sz="3000" b="1" dirty="0">
                <a:ea typeface="游ゴシック" panose="020B0400000000000000" pitchFamily="50" charset="-128"/>
              </a:rPr>
              <a:t>漁業権は財産権であり、かつ物権的権利である</a:t>
            </a:r>
          </a:p>
        </p:txBody>
      </p:sp>
      <p:sp>
        <p:nvSpPr>
          <p:cNvPr id="3" name="コンテンツ プレースホルダー 2">
            <a:extLst>
              <a:ext uri="{FF2B5EF4-FFF2-40B4-BE49-F238E27FC236}">
                <a16:creationId xmlns:a16="http://schemas.microsoft.com/office/drawing/2014/main" id="{59E22AF8-F3AD-AA14-606B-0C86CDCD9818}"/>
              </a:ext>
            </a:extLst>
          </p:cNvPr>
          <p:cNvSpPr>
            <a:spLocks noGrp="1"/>
          </p:cNvSpPr>
          <p:nvPr>
            <p:ph sz="half" idx="1"/>
          </p:nvPr>
        </p:nvSpPr>
        <p:spPr>
          <a:xfrm>
            <a:off x="59267" y="562505"/>
            <a:ext cx="12022666" cy="6295495"/>
          </a:xfrm>
        </p:spPr>
        <p:txBody>
          <a:bodyPr>
            <a:normAutofit/>
          </a:bodyPr>
          <a:lstStyle/>
          <a:p>
            <a:pPr marL="0" indent="0">
              <a:buNone/>
            </a:pPr>
            <a:r>
              <a:rPr kumimoji="1" lang="ja-JP" altLang="en-US" b="1" dirty="0">
                <a:ea typeface="HG丸ｺﾞｼｯｸM-PRO" panose="020F0600000000000000" pitchFamily="50" charset="-128"/>
              </a:rPr>
              <a:t>１．</a:t>
            </a:r>
            <a:r>
              <a:rPr kumimoji="1" lang="ja-JP" altLang="en-US" b="1" dirty="0">
                <a:highlight>
                  <a:srgbClr val="FFFF00"/>
                </a:highlight>
                <a:ea typeface="游ゴシック" panose="020B0400000000000000" pitchFamily="50" charset="-128"/>
              </a:rPr>
              <a:t>漁業権は財産権</a:t>
            </a:r>
            <a:r>
              <a:rPr kumimoji="1" lang="ja-JP" altLang="en-US" b="1" dirty="0">
                <a:ea typeface="游ゴシック" panose="020B0400000000000000" pitchFamily="50" charset="-128"/>
              </a:rPr>
              <a:t>である</a:t>
            </a:r>
            <a:r>
              <a:rPr lang="ja-JP" altLang="en-US" sz="2000" b="1" dirty="0">
                <a:ea typeface="HG丸ｺﾞｼｯｸM-PRO" panose="020F0600000000000000" pitchFamily="50" charset="-128"/>
              </a:rPr>
              <a:t>（</a:t>
            </a:r>
            <a:r>
              <a:rPr lang="ja-JP" altLang="en-US" sz="2000" dirty="0">
                <a:latin typeface="ＭＳ Ｐゴシック" panose="020B0600070205080204" pitchFamily="50" charset="-128"/>
                <a:ea typeface="ＭＳ Ｐゴシック" panose="020B0600070205080204" pitchFamily="50" charset="-128"/>
                <a:cs typeface="Times New Roman" panose="02020603050405020304" pitchFamily="18" charset="0"/>
              </a:rPr>
              <a:t>詳しくは、</a:t>
            </a:r>
            <a:r>
              <a:rPr lang="en-US" altLang="ja-JP" sz="2000" dirty="0">
                <a:latin typeface="ＭＳ Ｐゴシック" panose="020B0600070205080204" pitchFamily="50" charset="-128"/>
                <a:ea typeface="ＭＳ Ｐゴシック" panose="020B0600070205080204" pitchFamily="50" charset="-128"/>
              </a:rPr>
              <a:t>YouTube</a:t>
            </a:r>
            <a:r>
              <a:rPr lang="ja-JP" altLang="en-US" sz="2000" dirty="0">
                <a:latin typeface="ＭＳ Ｐゴシック" panose="020B0600070205080204" pitchFamily="50" charset="-128"/>
                <a:ea typeface="ＭＳ Ｐゴシック" panose="020B0600070205080204" pitchFamily="50" charset="-128"/>
              </a:rPr>
              <a:t>「上関原発と漁業権」を参照</a:t>
            </a:r>
            <a:r>
              <a:rPr lang="ja-JP" altLang="en-US" sz="2000" b="1" dirty="0">
                <a:ea typeface="HG丸ｺﾞｼｯｸM-PRO" panose="020F0600000000000000" pitchFamily="50" charset="-128"/>
              </a:rPr>
              <a:t>）</a:t>
            </a:r>
            <a:endParaRPr kumimoji="1" lang="en-US" altLang="ja-JP" sz="2000" b="1" dirty="0">
              <a:ea typeface="HG丸ｺﾞｼｯｸM-PRO" panose="020F0600000000000000" pitchFamily="50" charset="-128"/>
            </a:endParaRPr>
          </a:p>
          <a:p>
            <a:pPr marL="0" indent="0">
              <a:buNone/>
            </a:pPr>
            <a:r>
              <a:rPr lang="ja-JP" altLang="en-US" sz="2400" dirty="0"/>
              <a:t>  </a:t>
            </a:r>
            <a:r>
              <a:rPr lang="ja-JP" altLang="en-US" sz="2200" dirty="0">
                <a:latin typeface="ＭＳ Ｐゴシック" panose="020B0600070205080204" pitchFamily="50" charset="-128"/>
                <a:ea typeface="ＭＳ Ｐゴシック" panose="020B0600070205080204" pitchFamily="50" charset="-128"/>
              </a:rPr>
              <a:t>①漁業権とは「漁業を営む権利」</a:t>
            </a:r>
            <a:endParaRPr lang="en-US" altLang="ja-JP" sz="2200" dirty="0">
              <a:latin typeface="ＭＳ Ｐゴシック" panose="020B0600070205080204" pitchFamily="50" charset="-128"/>
              <a:ea typeface="ＭＳ Ｐゴシック" panose="020B0600070205080204" pitchFamily="50" charset="-128"/>
            </a:endParaRPr>
          </a:p>
          <a:p>
            <a:pPr marL="0" indent="0">
              <a:buNone/>
            </a:pPr>
            <a:r>
              <a:rPr lang="ja-JP" altLang="en-US" sz="2200" dirty="0">
                <a:latin typeface="ＭＳ Ｐゴシック" panose="020B0600070205080204" pitchFamily="50" charset="-128"/>
                <a:ea typeface="ＭＳ Ｐゴシック" panose="020B0600070205080204" pitchFamily="50" charset="-128"/>
              </a:rPr>
              <a:t>  ②「</a:t>
            </a:r>
            <a:r>
              <a:rPr kumimoji="1" lang="ja-JP" altLang="en-US" sz="2200" dirty="0">
                <a:latin typeface="ＭＳ Ｐゴシック" panose="020B0600070205080204" pitchFamily="50" charset="-128"/>
                <a:ea typeface="ＭＳ Ｐゴシック" panose="020B0600070205080204" pitchFamily="50" charset="-128"/>
              </a:rPr>
              <a:t>免許に基づく漁業権」と「慣習に基づく漁業権」があり、いずれも</a:t>
            </a:r>
            <a:r>
              <a:rPr lang="ja-JP" altLang="en-US" sz="2200" dirty="0">
                <a:latin typeface="ＭＳ Ｐゴシック" panose="020B0600070205080204" pitchFamily="50" charset="-128"/>
                <a:ea typeface="ＭＳ Ｐゴシック" panose="020B0600070205080204" pitchFamily="50" charset="-128"/>
              </a:rPr>
              <a:t>財産権である。</a:t>
            </a:r>
            <a:r>
              <a:rPr lang="ja-JP" altLang="en-US" sz="2200" dirty="0"/>
              <a:t>　</a:t>
            </a:r>
            <a:endParaRPr lang="en-US" altLang="ja-JP" sz="2200" dirty="0"/>
          </a:p>
          <a:p>
            <a:pPr marL="0" indent="0">
              <a:buNone/>
            </a:pPr>
            <a:r>
              <a:rPr lang="ja-JP" altLang="en-US" sz="2200" dirty="0"/>
              <a:t>　 </a:t>
            </a:r>
            <a:r>
              <a:rPr lang="ja-JP" altLang="en-US" sz="2000" dirty="0">
                <a:latin typeface="ＭＳ Ｐゴシック" panose="020B0600070205080204" pitchFamily="50" charset="-128"/>
                <a:ea typeface="ＭＳ Ｐゴシック" panose="020B0600070205080204" pitchFamily="50" charset="-128"/>
              </a:rPr>
              <a:t>（「公共用地の取得に伴う損失補償基準要綱」で認められている）</a:t>
            </a:r>
            <a:endParaRPr kumimoji="1" lang="en-US" altLang="ja-JP" sz="2000" dirty="0">
              <a:latin typeface="ＭＳ Ｐゴシック" panose="020B0600070205080204" pitchFamily="50" charset="-128"/>
              <a:ea typeface="ＭＳ Ｐゴシック" panose="020B0600070205080204" pitchFamily="50" charset="-128"/>
            </a:endParaRPr>
          </a:p>
          <a:p>
            <a:pPr marL="0" indent="0">
              <a:buNone/>
            </a:pPr>
            <a:r>
              <a:rPr lang="ja-JP" altLang="en-US" sz="2200" dirty="0">
                <a:latin typeface="ＭＳ Ｐゴシック" panose="020B0600070205080204" pitchFamily="50" charset="-128"/>
                <a:ea typeface="ＭＳ Ｐゴシック" panose="020B0600070205080204" pitchFamily="50" charset="-128"/>
                <a:cs typeface="Times New Roman" panose="02020603050405020304" pitchFamily="18" charset="0"/>
              </a:rPr>
              <a:t>  ⓷漁業権を補償なしに侵害する行為は憲法第</a:t>
            </a:r>
            <a:r>
              <a:rPr lang="en-US" altLang="ja-JP" sz="2200" dirty="0">
                <a:latin typeface="ＭＳ Ｐゴシック" panose="020B0600070205080204" pitchFamily="50" charset="-128"/>
                <a:ea typeface="ＭＳ Ｐゴシック" panose="020B0600070205080204" pitchFamily="50" charset="-128"/>
                <a:cs typeface="Times New Roman" panose="02020603050405020304" pitchFamily="18" charset="0"/>
              </a:rPr>
              <a:t>29</a:t>
            </a:r>
            <a:r>
              <a:rPr lang="ja-JP" altLang="en-US" sz="2200" dirty="0">
                <a:latin typeface="ＭＳ Ｐゴシック" panose="020B0600070205080204" pitchFamily="50" charset="-128"/>
                <a:ea typeface="ＭＳ Ｐゴシック" panose="020B0600070205080204" pitchFamily="50" charset="-128"/>
                <a:cs typeface="Times New Roman" panose="02020603050405020304" pitchFamily="18" charset="0"/>
              </a:rPr>
              <a:t>条違反になる。</a:t>
            </a:r>
            <a:endParaRPr lang="en-US" altLang="ja-JP" sz="2000" dirty="0">
              <a:latin typeface="ＭＳ Ｐゴシック" panose="020B0600070205080204" pitchFamily="50" charset="-128"/>
              <a:ea typeface="ＭＳ Ｐゴシック" panose="020B0600070205080204" pitchFamily="50" charset="-128"/>
              <a:cs typeface="Times New Roman" panose="02020603050405020304" pitchFamily="18" charset="0"/>
            </a:endParaRPr>
          </a:p>
          <a:p>
            <a:pPr marL="0" indent="0">
              <a:buNone/>
            </a:pPr>
            <a:r>
              <a:rPr lang="ja-JP" altLang="en-US" b="1" dirty="0">
                <a:ea typeface="HG丸ｺﾞｼｯｸM-PRO" panose="020F0600000000000000" pitchFamily="50" charset="-128"/>
              </a:rPr>
              <a:t>２．</a:t>
            </a:r>
            <a:r>
              <a:rPr lang="ja-JP" altLang="en-US" b="1" dirty="0">
                <a:highlight>
                  <a:srgbClr val="FFFF00"/>
                </a:highlight>
                <a:ea typeface="游ゴシック" panose="020B0400000000000000" pitchFamily="50" charset="-128"/>
              </a:rPr>
              <a:t>漁業権は物権的権利</a:t>
            </a:r>
            <a:r>
              <a:rPr lang="ja-JP" altLang="en-US" b="1" dirty="0">
                <a:ea typeface="游ゴシック" panose="020B0400000000000000" pitchFamily="50" charset="-128"/>
              </a:rPr>
              <a:t>であり、</a:t>
            </a:r>
            <a:r>
              <a:rPr lang="ja-JP" altLang="en-US" b="1" dirty="0">
                <a:highlight>
                  <a:srgbClr val="FFFF00"/>
                </a:highlight>
                <a:ea typeface="游ゴシック" panose="020B0400000000000000" pitchFamily="50" charset="-128"/>
              </a:rPr>
              <a:t>妨害排除</a:t>
            </a:r>
            <a:r>
              <a:rPr lang="en-US" altLang="ja-JP" b="1" dirty="0">
                <a:highlight>
                  <a:srgbClr val="FFFF00"/>
                </a:highlight>
                <a:ea typeface="游ゴシック" panose="020B0400000000000000" pitchFamily="50" charset="-128"/>
              </a:rPr>
              <a:t>(</a:t>
            </a:r>
            <a:r>
              <a:rPr lang="ja-JP" altLang="en-US" b="1" dirty="0">
                <a:highlight>
                  <a:srgbClr val="FFFF00"/>
                </a:highlight>
                <a:ea typeface="游ゴシック" panose="020B0400000000000000" pitchFamily="50" charset="-128"/>
              </a:rPr>
              <a:t>予防</a:t>
            </a:r>
            <a:r>
              <a:rPr lang="en-US" altLang="ja-JP" b="1" dirty="0">
                <a:highlight>
                  <a:srgbClr val="FFFF00"/>
                </a:highlight>
                <a:ea typeface="游ゴシック" panose="020B0400000000000000" pitchFamily="50" charset="-128"/>
              </a:rPr>
              <a:t>)</a:t>
            </a:r>
            <a:r>
              <a:rPr lang="ja-JP" altLang="en-US" b="1" dirty="0">
                <a:highlight>
                  <a:srgbClr val="FFFF00"/>
                </a:highlight>
                <a:ea typeface="游ゴシック" panose="020B0400000000000000" pitchFamily="50" charset="-128"/>
              </a:rPr>
              <a:t>請求権を持つ</a:t>
            </a:r>
            <a:endParaRPr kumimoji="1" lang="en-US" altLang="ja-JP" b="1" dirty="0">
              <a:highlight>
                <a:srgbClr val="FFFF00"/>
              </a:highlight>
              <a:ea typeface="游ゴシック" panose="020B0400000000000000" pitchFamily="50" charset="-128"/>
            </a:endParaRPr>
          </a:p>
          <a:p>
            <a:pPr marL="0" indent="0">
              <a:buNone/>
            </a:pPr>
            <a:r>
              <a:rPr lang="ja-JP" altLang="en-US" sz="2000" dirty="0">
                <a:ea typeface="ＭＳ Ｐゴシック" panose="020B0600070205080204" pitchFamily="50" charset="-128"/>
              </a:rPr>
              <a:t>  </a:t>
            </a:r>
            <a:r>
              <a:rPr lang="ja-JP" altLang="en-US" sz="2200" dirty="0">
                <a:ea typeface="ＭＳ Ｐゴシック" panose="020B0600070205080204" pitchFamily="50" charset="-128"/>
              </a:rPr>
              <a:t>①「</a:t>
            </a:r>
            <a:r>
              <a:rPr kumimoji="1" lang="ja-JP" altLang="en-US" sz="2200" dirty="0">
                <a:ea typeface="ＭＳ Ｐゴシック" panose="020B0600070205080204" pitchFamily="50" charset="-128"/>
              </a:rPr>
              <a:t>免許に基づく漁業権」は、漁業法で「物権とみなす</a:t>
            </a:r>
            <a:r>
              <a:rPr kumimoji="1" lang="en-US" altLang="ja-JP" sz="2200" dirty="0">
                <a:ea typeface="ＭＳ Ｐゴシック" panose="020B0600070205080204" pitchFamily="50" charset="-128"/>
              </a:rPr>
              <a:t>(</a:t>
            </a:r>
            <a:r>
              <a:rPr kumimoji="1" lang="ja-JP" altLang="en-US" sz="2200" dirty="0">
                <a:ea typeface="ＭＳ Ｐゴシック" panose="020B0600070205080204" pitchFamily="50" charset="-128"/>
              </a:rPr>
              <a:t>物権的権利</a:t>
            </a:r>
            <a:r>
              <a:rPr kumimoji="1" lang="en-US" altLang="ja-JP" sz="2200" dirty="0">
                <a:ea typeface="ＭＳ Ｐゴシック" panose="020B0600070205080204" pitchFamily="50" charset="-128"/>
              </a:rPr>
              <a:t>)</a:t>
            </a:r>
            <a:r>
              <a:rPr kumimoji="1" lang="ja-JP" altLang="en-US" sz="2200" dirty="0">
                <a:ea typeface="ＭＳ Ｐゴシック" panose="020B0600070205080204" pitchFamily="50" charset="-128"/>
              </a:rPr>
              <a:t>」とされている。</a:t>
            </a:r>
            <a:endParaRPr kumimoji="1" lang="en-US" altLang="ja-JP" sz="2200" dirty="0">
              <a:ea typeface="ＭＳ Ｐゴシック" panose="020B0600070205080204" pitchFamily="50" charset="-128"/>
            </a:endParaRPr>
          </a:p>
          <a:p>
            <a:pPr marL="0" indent="0">
              <a:buNone/>
            </a:pPr>
            <a:r>
              <a:rPr lang="ja-JP" altLang="en-US" sz="2200" dirty="0">
                <a:ea typeface="ＭＳ Ｐゴシック" panose="020B0600070205080204" pitchFamily="50" charset="-128"/>
              </a:rPr>
              <a:t>  ②「</a:t>
            </a:r>
            <a:r>
              <a:rPr kumimoji="1" lang="ja-JP" altLang="en-US" sz="2200" dirty="0">
                <a:ea typeface="ＭＳ Ｐゴシック" panose="020B0600070205080204" pitchFamily="50" charset="-128"/>
              </a:rPr>
              <a:t>慣習に基づく漁業権」は</a:t>
            </a:r>
            <a:r>
              <a:rPr lang="ja-JP" altLang="en-US" sz="2200" dirty="0">
                <a:ea typeface="ＭＳ Ｐゴシック" panose="020B0600070205080204" pitchFamily="50" charset="-128"/>
              </a:rPr>
              <a:t>「</a:t>
            </a:r>
            <a:r>
              <a:rPr kumimoji="1" lang="ja-JP" altLang="en-US" sz="2200" dirty="0">
                <a:ea typeface="ＭＳ Ｐゴシック" panose="020B0600070205080204" pitchFamily="50" charset="-128"/>
              </a:rPr>
              <a:t>公共用物使用権」にあたり、慣習に基づく公共用物使用権</a:t>
            </a:r>
            <a:r>
              <a:rPr kumimoji="1" lang="en-US" altLang="ja-JP" sz="2000" dirty="0">
                <a:ea typeface="ＭＳ Ｐゴシック" panose="020B0600070205080204" pitchFamily="50" charset="-128"/>
              </a:rPr>
              <a:t>(</a:t>
            </a:r>
            <a:r>
              <a:rPr kumimoji="1" lang="ja-JP" altLang="en-US" sz="2000" dirty="0">
                <a:ea typeface="ＭＳ Ｐゴシック" panose="020B0600070205080204" pitchFamily="50" charset="-128"/>
              </a:rPr>
              <a:t>例：慣行水利</a:t>
            </a:r>
            <a:endParaRPr kumimoji="1" lang="en-US" altLang="ja-JP" sz="2000" dirty="0">
              <a:ea typeface="ＭＳ Ｐゴシック" panose="020B0600070205080204" pitchFamily="50" charset="-128"/>
            </a:endParaRPr>
          </a:p>
          <a:p>
            <a:pPr marL="0" indent="0">
              <a:buNone/>
            </a:pPr>
            <a:r>
              <a:rPr kumimoji="1" lang="ja-JP" altLang="en-US" sz="2000" dirty="0">
                <a:ea typeface="ＭＳ Ｐゴシック" panose="020B0600070205080204" pitchFamily="50" charset="-128"/>
              </a:rPr>
              <a:t>   　権</a:t>
            </a:r>
            <a:r>
              <a:rPr kumimoji="1" lang="en-US" altLang="ja-JP" sz="2000" dirty="0">
                <a:ea typeface="ＭＳ Ｐゴシック" panose="020B0600070205080204" pitchFamily="50" charset="-128"/>
              </a:rPr>
              <a:t>)</a:t>
            </a:r>
            <a:r>
              <a:rPr kumimoji="1" lang="ja-JP" altLang="en-US" sz="2000" dirty="0">
                <a:ea typeface="ＭＳ Ｐゴシック" panose="020B0600070205080204" pitchFamily="50" charset="-128"/>
              </a:rPr>
              <a:t>は</a:t>
            </a:r>
            <a:r>
              <a:rPr lang="ja-JP" altLang="en-US" sz="2200" dirty="0">
                <a:ea typeface="ＭＳ Ｐゴシック" panose="020B0600070205080204" pitchFamily="50" charset="-128"/>
              </a:rPr>
              <a:t>「慣習法上の物権」とされている（</a:t>
            </a:r>
            <a:r>
              <a:rPr lang="ja-JP" altLang="en-US" sz="2000" dirty="0">
                <a:ea typeface="ＭＳ Ｐゴシック" panose="020B0600070205080204" pitchFamily="50" charset="-128"/>
              </a:rPr>
              <a:t>原龍之助</a:t>
            </a:r>
            <a:r>
              <a:rPr lang="en-US" altLang="ja-JP" sz="2000" dirty="0">
                <a:ea typeface="ＭＳ Ｐゴシック" panose="020B0600070205080204" pitchFamily="50" charset="-128"/>
              </a:rPr>
              <a:t>『</a:t>
            </a:r>
            <a:r>
              <a:rPr lang="ja-JP" altLang="en-US" sz="2000" dirty="0">
                <a:ea typeface="ＭＳ Ｐゴシック" panose="020B0600070205080204" pitchFamily="50" charset="-128"/>
              </a:rPr>
              <a:t>公物営造物法</a:t>
            </a:r>
            <a:r>
              <a:rPr lang="en-US" altLang="ja-JP" sz="2000" dirty="0">
                <a:ea typeface="ＭＳ Ｐゴシック" panose="020B0600070205080204" pitchFamily="50" charset="-128"/>
              </a:rPr>
              <a:t>[</a:t>
            </a:r>
            <a:r>
              <a:rPr lang="ja-JP" altLang="en-US" sz="2000" dirty="0">
                <a:ea typeface="ＭＳ Ｐゴシック" panose="020B0600070205080204" pitchFamily="50" charset="-128"/>
              </a:rPr>
              <a:t>新版</a:t>
            </a:r>
            <a:r>
              <a:rPr lang="en-US" altLang="ja-JP" sz="2000" dirty="0">
                <a:ea typeface="ＭＳ Ｐゴシック" panose="020B0600070205080204" pitchFamily="50" charset="-128"/>
              </a:rPr>
              <a:t>]』,290-293</a:t>
            </a:r>
            <a:r>
              <a:rPr lang="ja-JP" altLang="en-US" sz="2000" dirty="0">
                <a:ea typeface="ＭＳ Ｐゴシック" panose="020B0600070205080204" pitchFamily="50" charset="-128"/>
              </a:rPr>
              <a:t>頁</a:t>
            </a:r>
            <a:r>
              <a:rPr lang="ja-JP" altLang="en-US" sz="2000" baseline="30000" dirty="0">
                <a:ea typeface="ＭＳ Ｐゴシック" panose="020B0600070205080204" pitchFamily="50" charset="-128"/>
              </a:rPr>
              <a:t>注</a:t>
            </a:r>
            <a:r>
              <a:rPr lang="en-US" altLang="ja-JP" sz="2000" baseline="30000" dirty="0">
                <a:ea typeface="ＭＳ Ｐゴシック" panose="020B0600070205080204" pitchFamily="50" charset="-128"/>
              </a:rPr>
              <a:t>1,2</a:t>
            </a:r>
            <a:r>
              <a:rPr lang="ja-JP" altLang="en-US" sz="2200" dirty="0">
                <a:ea typeface="ＭＳ Ｐゴシック" panose="020B0600070205080204" pitchFamily="50" charset="-128"/>
              </a:rPr>
              <a:t>）。</a:t>
            </a:r>
            <a:endParaRPr kumimoji="1" lang="en-US" altLang="ja-JP" sz="2200" dirty="0">
              <a:ea typeface="ＭＳ Ｐゴシック" panose="020B0600070205080204" pitchFamily="50" charset="-128"/>
            </a:endParaRPr>
          </a:p>
          <a:p>
            <a:pPr marL="0" indent="0">
              <a:buNone/>
            </a:pPr>
            <a:r>
              <a:rPr lang="ja-JP" altLang="en-US" sz="2200" b="1" dirty="0">
                <a:solidFill>
                  <a:srgbClr val="FF0000"/>
                </a:solidFill>
                <a:ea typeface="ＭＳ Ｐゴシック" panose="020B0600070205080204" pitchFamily="50" charset="-128"/>
              </a:rPr>
              <a:t>➢</a:t>
            </a:r>
            <a:r>
              <a:rPr lang="ja-JP" altLang="en-US" sz="2200" dirty="0">
                <a:solidFill>
                  <a:srgbClr val="FF0000"/>
                </a:solidFill>
                <a:ea typeface="ＭＳ Ｐゴシック" panose="020B0600070205080204" pitchFamily="50" charset="-128"/>
              </a:rPr>
              <a:t> </a:t>
            </a:r>
            <a:r>
              <a:rPr lang="ja-JP" altLang="en-US" sz="2400" dirty="0">
                <a:solidFill>
                  <a:srgbClr val="FF0000"/>
                </a:solidFill>
                <a:ea typeface="ＭＳ Ｐゴシック" panose="020B0600070205080204" pitchFamily="50" charset="-128"/>
              </a:rPr>
              <a:t>「</a:t>
            </a:r>
            <a:r>
              <a:rPr kumimoji="1" lang="ja-JP" altLang="en-US" sz="2400" dirty="0">
                <a:solidFill>
                  <a:srgbClr val="FF0000"/>
                </a:solidFill>
                <a:ea typeface="ＭＳ Ｐゴシック" panose="020B0600070205080204" pitchFamily="50" charset="-128"/>
              </a:rPr>
              <a:t>免許に基づく漁業権」も「慣習に基づく漁業権」も物権ないし物権的権利であり、</a:t>
            </a:r>
            <a:endParaRPr kumimoji="1" lang="en-US" altLang="ja-JP" sz="2400" dirty="0">
              <a:solidFill>
                <a:srgbClr val="FF0000"/>
              </a:solidFill>
              <a:ea typeface="ＭＳ Ｐゴシック" panose="020B0600070205080204" pitchFamily="50" charset="-128"/>
            </a:endParaRPr>
          </a:p>
          <a:p>
            <a:pPr marL="0" indent="0">
              <a:buNone/>
            </a:pPr>
            <a:r>
              <a:rPr lang="ja-JP" altLang="en-US" sz="2400" dirty="0">
                <a:solidFill>
                  <a:srgbClr val="FF0000"/>
                </a:solidFill>
                <a:ea typeface="ＭＳ Ｐゴシック" panose="020B0600070205080204" pitchFamily="50" charset="-128"/>
              </a:rPr>
              <a:t>　   </a:t>
            </a:r>
            <a:r>
              <a:rPr kumimoji="1" lang="ja-JP" altLang="en-US" sz="2400" dirty="0">
                <a:solidFill>
                  <a:srgbClr val="FF0000"/>
                </a:solidFill>
                <a:ea typeface="ＭＳ Ｐゴシック" panose="020B0600070205080204" pitchFamily="50" charset="-128"/>
              </a:rPr>
              <a:t>物権的請求権（妨害排除請求権及び妨害予防</a:t>
            </a:r>
            <a:r>
              <a:rPr lang="ja-JP" altLang="en-US" sz="2400" dirty="0">
                <a:solidFill>
                  <a:srgbClr val="FF0000"/>
                </a:solidFill>
                <a:ea typeface="ＭＳ Ｐゴシック" panose="020B0600070205080204" pitchFamily="50" charset="-128"/>
              </a:rPr>
              <a:t>請求権）を持つ。</a:t>
            </a:r>
            <a:endParaRPr kumimoji="1" lang="ja-JP" altLang="en-US" sz="2400" dirty="0">
              <a:solidFill>
                <a:srgbClr val="FF0000"/>
              </a:solidFill>
              <a:ea typeface="ＭＳ Ｐゴシック" panose="020B0600070205080204" pitchFamily="50" charset="-128"/>
            </a:endParaRPr>
          </a:p>
          <a:p>
            <a:pPr marL="0" indent="0" algn="just">
              <a:lnSpc>
                <a:spcPct val="100000"/>
              </a:lnSpc>
              <a:buNone/>
              <a:tabLst>
                <a:tab pos="704215" algn="l"/>
              </a:tabLst>
            </a:pPr>
            <a:r>
              <a:rPr lang="ja-JP" altLang="en-US" sz="2000" dirty="0">
                <a:latin typeface="ＭＳ Ｐゴシック" panose="020B0600070205080204" pitchFamily="50" charset="-128"/>
                <a:ea typeface="ＭＳ Ｐゴシック" panose="020B0600070205080204" pitchFamily="50" charset="-128"/>
                <a:cs typeface="Times New Roman" panose="02020603050405020304" pitchFamily="18" charset="0"/>
              </a:rPr>
              <a:t>　 注</a:t>
            </a:r>
            <a:r>
              <a:rPr lang="en-US" altLang="ja-JP" sz="2000" dirty="0">
                <a:latin typeface="ＭＳ Ｐゴシック" panose="020B0600070205080204" pitchFamily="50" charset="-128"/>
                <a:ea typeface="ＭＳ Ｐゴシック" panose="020B0600070205080204" pitchFamily="50" charset="-128"/>
                <a:cs typeface="Times New Roman" panose="02020603050405020304" pitchFamily="18" charset="0"/>
              </a:rPr>
              <a:t>1:</a:t>
            </a:r>
            <a:r>
              <a:rPr lang="ja-JP" altLang="en-US" sz="2000" dirty="0">
                <a:latin typeface="ＭＳ Ｐゴシック" panose="020B0600070205080204" pitchFamily="50" charset="-128"/>
                <a:ea typeface="ＭＳ Ｐゴシック" panose="020B0600070205080204" pitchFamily="50" charset="-128"/>
                <a:cs typeface="Times New Roman" panose="02020603050405020304" pitchFamily="18" charset="0"/>
              </a:rPr>
              <a:t>公共用物使用権には慣習に基づくものと特許に基づくものがあり、後者について公法学者は、「公権」　</a:t>
            </a:r>
            <a:endParaRPr lang="en-US" altLang="ja-JP" sz="2000" dirty="0">
              <a:latin typeface="ＭＳ Ｐゴシック" panose="020B0600070205080204" pitchFamily="50" charset="-128"/>
              <a:ea typeface="ＭＳ Ｐゴシック" panose="020B0600070205080204" pitchFamily="50" charset="-128"/>
              <a:cs typeface="Times New Roman" panose="02020603050405020304" pitchFamily="18" charset="0"/>
            </a:endParaRPr>
          </a:p>
          <a:p>
            <a:pPr marL="0" indent="0" algn="just">
              <a:lnSpc>
                <a:spcPct val="100000"/>
              </a:lnSpc>
              <a:buNone/>
              <a:tabLst>
                <a:tab pos="704215" algn="l"/>
              </a:tabLst>
            </a:pPr>
            <a:r>
              <a:rPr lang="ja-JP" altLang="en-US" sz="2000" dirty="0">
                <a:latin typeface="ＭＳ Ｐゴシック" panose="020B0600070205080204" pitchFamily="50" charset="-128"/>
                <a:ea typeface="ＭＳ Ｐゴシック" panose="020B0600070205080204" pitchFamily="50" charset="-128"/>
                <a:cs typeface="Times New Roman" panose="02020603050405020304" pitchFamily="18" charset="0"/>
              </a:rPr>
              <a:t>　　　　（公法上の債権）とするものの、財産権的性質を有し、侵害された場合には妨害排除も請求できるとする。</a:t>
            </a:r>
            <a:endParaRPr lang="en-US" altLang="ja-JP" sz="2000" dirty="0">
              <a:latin typeface="ＭＳ Ｐゴシック" panose="020B0600070205080204" pitchFamily="50" charset="-128"/>
              <a:ea typeface="ＭＳ Ｐゴシック" panose="020B0600070205080204" pitchFamily="50" charset="-128"/>
              <a:cs typeface="Times New Roman" panose="02020603050405020304" pitchFamily="18" charset="0"/>
            </a:endParaRPr>
          </a:p>
          <a:p>
            <a:pPr marL="0" indent="0" algn="just">
              <a:lnSpc>
                <a:spcPct val="100000"/>
              </a:lnSpc>
              <a:buNone/>
              <a:tabLst>
                <a:tab pos="704215" algn="l"/>
              </a:tabLst>
            </a:pPr>
            <a:r>
              <a:rPr lang="ja-JP" altLang="en-US" sz="2000" dirty="0">
                <a:latin typeface="ＭＳ Ｐゴシック" panose="020B0600070205080204" pitchFamily="50" charset="-128"/>
                <a:ea typeface="ＭＳ Ｐゴシック" panose="020B0600070205080204" pitchFamily="50" charset="-128"/>
                <a:cs typeface="Times New Roman" panose="02020603050405020304" pitchFamily="18" charset="0"/>
              </a:rPr>
              <a:t>   注</a:t>
            </a:r>
            <a:r>
              <a:rPr lang="en-US" altLang="ja-JP" sz="2000" dirty="0">
                <a:latin typeface="ＭＳ Ｐゴシック" panose="020B0600070205080204" pitchFamily="50" charset="-128"/>
                <a:ea typeface="ＭＳ Ｐゴシック" panose="020B0600070205080204" pitchFamily="50" charset="-128"/>
                <a:cs typeface="Times New Roman" panose="02020603050405020304" pitchFamily="18" charset="0"/>
              </a:rPr>
              <a:t>2:</a:t>
            </a:r>
            <a:r>
              <a:rPr lang="ja-JP" altLang="en-US" sz="2000" dirty="0">
                <a:ea typeface="ＭＳ Ｐゴシック" panose="020B0600070205080204" pitchFamily="50" charset="-128"/>
              </a:rPr>
              <a:t>原龍之助</a:t>
            </a:r>
            <a:r>
              <a:rPr lang="en-US" altLang="ja-JP" sz="2000" dirty="0">
                <a:ea typeface="ＭＳ Ｐゴシック" panose="020B0600070205080204" pitchFamily="50" charset="-128"/>
              </a:rPr>
              <a:t>『</a:t>
            </a:r>
            <a:r>
              <a:rPr lang="ja-JP" altLang="en-US" sz="2000" dirty="0">
                <a:ea typeface="ＭＳ Ｐゴシック" panose="020B0600070205080204" pitchFamily="50" charset="-128"/>
              </a:rPr>
              <a:t>公物営造物法</a:t>
            </a:r>
            <a:r>
              <a:rPr lang="en-US" altLang="ja-JP" sz="2000" dirty="0">
                <a:ea typeface="ＭＳ Ｐゴシック" panose="020B0600070205080204" pitchFamily="50" charset="-128"/>
              </a:rPr>
              <a:t>[</a:t>
            </a:r>
            <a:r>
              <a:rPr lang="ja-JP" altLang="en-US" sz="2000" dirty="0">
                <a:ea typeface="ＭＳ Ｐゴシック" panose="020B0600070205080204" pitchFamily="50" charset="-128"/>
              </a:rPr>
              <a:t>新版</a:t>
            </a:r>
            <a:r>
              <a:rPr lang="en-US" altLang="ja-JP" sz="2000" dirty="0">
                <a:ea typeface="ＭＳ Ｐゴシック" panose="020B0600070205080204" pitchFamily="50" charset="-128"/>
              </a:rPr>
              <a:t>]』,290-293</a:t>
            </a:r>
            <a:r>
              <a:rPr lang="ja-JP" altLang="en-US" sz="2000" dirty="0">
                <a:ea typeface="ＭＳ Ｐゴシック" panose="020B0600070205080204" pitchFamily="50" charset="-128"/>
              </a:rPr>
              <a:t>頁は、熊本のホームページ</a:t>
            </a:r>
            <a:r>
              <a:rPr lang="en-US" altLang="ja-JP" sz="2000" dirty="0">
                <a:ea typeface="ＭＳ Ｐゴシック" panose="020B0600070205080204" pitchFamily="50" charset="-128"/>
              </a:rPr>
              <a:t>http://kumamoto84.net</a:t>
            </a:r>
            <a:r>
              <a:rPr lang="ja-JP" altLang="en-US" sz="2000" dirty="0">
                <a:ea typeface="ＭＳ Ｐゴシック" panose="020B0600070205080204" pitchFamily="50" charset="-128"/>
              </a:rPr>
              <a:t>に掲載。</a:t>
            </a:r>
            <a:endParaRPr lang="en-US" altLang="ja-JP" sz="2000" dirty="0">
              <a:latin typeface="ＭＳ Ｐゴシック" panose="020B0600070205080204" pitchFamily="50" charset="-128"/>
              <a:ea typeface="ＭＳ Ｐゴシック" panose="020B0600070205080204" pitchFamily="50" charset="-128"/>
              <a:cs typeface="Times New Roman" panose="02020603050405020304" pitchFamily="18" charset="0"/>
            </a:endParaRPr>
          </a:p>
          <a:p>
            <a:pPr marL="0" indent="0" algn="just">
              <a:lnSpc>
                <a:spcPct val="100000"/>
              </a:lnSpc>
              <a:buNone/>
              <a:tabLst>
                <a:tab pos="704215" algn="l"/>
              </a:tabLst>
            </a:pPr>
            <a:endParaRPr lang="en-US" altLang="ja-JP" sz="2000" dirty="0">
              <a:latin typeface="ＭＳ Ｐゴシック" panose="020B0600070205080204" pitchFamily="50" charset="-128"/>
              <a:ea typeface="ＭＳ Ｐゴシック" panose="020B0600070205080204" pitchFamily="50" charset="-128"/>
              <a:cs typeface="Times New Roman" panose="02020603050405020304" pitchFamily="18" charset="0"/>
            </a:endParaRPr>
          </a:p>
        </p:txBody>
      </p:sp>
      <p:sp>
        <p:nvSpPr>
          <p:cNvPr id="5" name="スライド番号プレースホルダー 4">
            <a:extLst>
              <a:ext uri="{FF2B5EF4-FFF2-40B4-BE49-F238E27FC236}">
                <a16:creationId xmlns:a16="http://schemas.microsoft.com/office/drawing/2014/main" id="{A91D40CC-8EA3-6AD2-62B8-2D3A1BBB037F}"/>
              </a:ext>
            </a:extLst>
          </p:cNvPr>
          <p:cNvSpPr>
            <a:spLocks noGrp="1"/>
          </p:cNvSpPr>
          <p:nvPr>
            <p:ph type="sldNum" sz="quarter" idx="12"/>
          </p:nvPr>
        </p:nvSpPr>
        <p:spPr/>
        <p:txBody>
          <a:bodyPr/>
          <a:lstStyle/>
          <a:p>
            <a:fld id="{2FF15B1A-2357-430D-AF1B-F67811631B38}" type="slidenum">
              <a:rPr kumimoji="1" lang="ja-JP" altLang="en-US" smtClean="0"/>
              <a:t>10</a:t>
            </a:fld>
            <a:endParaRPr kumimoji="1" lang="ja-JP" altLang="en-US"/>
          </a:p>
        </p:txBody>
      </p:sp>
    </p:spTree>
    <p:extLst>
      <p:ext uri="{BB962C8B-B14F-4D97-AF65-F5344CB8AC3E}">
        <p14:creationId xmlns:p14="http://schemas.microsoft.com/office/powerpoint/2010/main" val="4763477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B548505-02F4-95AD-E573-722CE1B6B4D7}"/>
              </a:ext>
            </a:extLst>
          </p:cNvPr>
          <p:cNvSpPr>
            <a:spLocks noGrp="1"/>
          </p:cNvSpPr>
          <p:nvPr>
            <p:ph type="title"/>
          </p:nvPr>
        </p:nvSpPr>
        <p:spPr>
          <a:xfrm>
            <a:off x="626533" y="0"/>
            <a:ext cx="10515600" cy="549012"/>
          </a:xfrm>
        </p:spPr>
        <p:txBody>
          <a:bodyPr>
            <a:normAutofit/>
          </a:bodyPr>
          <a:lstStyle/>
          <a:p>
            <a:r>
              <a:rPr kumimoji="1" lang="ja-JP" altLang="en-US" sz="3000" b="1" dirty="0">
                <a:latin typeface="游ゴシック" panose="020B0400000000000000" pitchFamily="50" charset="-128"/>
                <a:ea typeface="游ゴシック" panose="020B0400000000000000" pitchFamily="50" charset="-128"/>
              </a:rPr>
              <a:t>まとめ　上関原発の埋立・調査と漁業権の関係</a:t>
            </a:r>
          </a:p>
        </p:txBody>
      </p:sp>
      <p:sp>
        <p:nvSpPr>
          <p:cNvPr id="3" name="コンテンツ プレースホルダー 2">
            <a:extLst>
              <a:ext uri="{FF2B5EF4-FFF2-40B4-BE49-F238E27FC236}">
                <a16:creationId xmlns:a16="http://schemas.microsoft.com/office/drawing/2014/main" id="{607C7401-1F18-A687-202A-85FE209B3C75}"/>
              </a:ext>
            </a:extLst>
          </p:cNvPr>
          <p:cNvSpPr>
            <a:spLocks noGrp="1"/>
          </p:cNvSpPr>
          <p:nvPr>
            <p:ph sz="half" idx="1"/>
          </p:nvPr>
        </p:nvSpPr>
        <p:spPr>
          <a:xfrm>
            <a:off x="93133" y="489745"/>
            <a:ext cx="11904134" cy="6520655"/>
          </a:xfrm>
        </p:spPr>
        <p:txBody>
          <a:bodyPr>
            <a:normAutofit lnSpcReduction="10000"/>
          </a:bodyPr>
          <a:lstStyle/>
          <a:p>
            <a:pPr marL="0" indent="0">
              <a:buNone/>
            </a:pPr>
            <a:r>
              <a:rPr lang="ja-JP" altLang="en-US" sz="2600" dirty="0">
                <a:solidFill>
                  <a:schemeClr val="accent1"/>
                </a:solidFill>
                <a:latin typeface="+mn-ea"/>
              </a:rPr>
              <a:t>◆</a:t>
            </a:r>
            <a:r>
              <a:rPr lang="ja-JP" altLang="en-US" sz="2600" b="1" dirty="0">
                <a:solidFill>
                  <a:schemeClr val="accent1"/>
                </a:solidFill>
                <a:latin typeface="+mn-ea"/>
              </a:rPr>
              <a:t>中電訴状の主張</a:t>
            </a:r>
            <a:endParaRPr lang="en-US" altLang="ja-JP" sz="2600" b="1" dirty="0">
              <a:solidFill>
                <a:schemeClr val="accent1"/>
              </a:solidFill>
              <a:latin typeface="+mn-ea"/>
            </a:endParaRPr>
          </a:p>
          <a:p>
            <a:pPr marL="0" indent="0">
              <a:buNone/>
            </a:pPr>
            <a:r>
              <a:rPr lang="en-US" altLang="ja-JP" sz="2400" b="1" dirty="0">
                <a:solidFill>
                  <a:schemeClr val="accent1"/>
                </a:solidFill>
                <a:latin typeface="+mn-ea"/>
              </a:rPr>
              <a:t>1.</a:t>
            </a:r>
            <a:r>
              <a:rPr lang="ja-JP" altLang="en-US" sz="2400" b="1" dirty="0">
                <a:solidFill>
                  <a:schemeClr val="accent1"/>
                </a:solidFill>
                <a:latin typeface="+mn-ea"/>
              </a:rPr>
              <a:t> 公有水面埋立権に基づく妨害排除</a:t>
            </a:r>
            <a:r>
              <a:rPr lang="en-US" altLang="ja-JP" sz="2400" b="1" dirty="0">
                <a:solidFill>
                  <a:schemeClr val="accent1"/>
                </a:solidFill>
                <a:latin typeface="+mn-ea"/>
              </a:rPr>
              <a:t>(</a:t>
            </a:r>
            <a:r>
              <a:rPr lang="ja-JP" altLang="en-US" sz="2400" b="1" dirty="0">
                <a:solidFill>
                  <a:schemeClr val="accent1"/>
                </a:solidFill>
                <a:latin typeface="+mn-ea"/>
              </a:rPr>
              <a:t>予防</a:t>
            </a:r>
            <a:r>
              <a:rPr lang="en-US" altLang="ja-JP" sz="2400" b="1" dirty="0">
                <a:solidFill>
                  <a:schemeClr val="accent1"/>
                </a:solidFill>
                <a:latin typeface="+mn-ea"/>
              </a:rPr>
              <a:t>)</a:t>
            </a:r>
            <a:r>
              <a:rPr lang="ja-JP" altLang="en-US" sz="2400" b="1" dirty="0">
                <a:solidFill>
                  <a:schemeClr val="accent1"/>
                </a:solidFill>
                <a:latin typeface="+mn-ea"/>
              </a:rPr>
              <a:t>請求</a:t>
            </a:r>
            <a:endParaRPr lang="en-US" altLang="ja-JP" sz="2400" b="1" dirty="0">
              <a:solidFill>
                <a:schemeClr val="accent1"/>
              </a:solidFill>
              <a:latin typeface="+mn-ea"/>
            </a:endParaRPr>
          </a:p>
          <a:p>
            <a:pPr marL="0" indent="0">
              <a:buNone/>
            </a:pPr>
            <a:r>
              <a:rPr lang="ja-JP" altLang="en-US" sz="2400" dirty="0">
                <a:latin typeface="+mn-ea"/>
              </a:rPr>
              <a:t>  </a:t>
            </a:r>
            <a:r>
              <a:rPr lang="ja-JP" altLang="en-US" sz="2400" b="1" dirty="0">
                <a:solidFill>
                  <a:srgbClr val="00B050"/>
                </a:solidFill>
                <a:latin typeface="+mn-ea"/>
              </a:rPr>
              <a:t>➢公有水面埋立法</a:t>
            </a:r>
            <a:r>
              <a:rPr lang="en-US" altLang="ja-JP" sz="2400" b="1" dirty="0">
                <a:solidFill>
                  <a:srgbClr val="00B050"/>
                </a:solidFill>
                <a:latin typeface="+mn-ea"/>
              </a:rPr>
              <a:t>6,8</a:t>
            </a:r>
            <a:r>
              <a:rPr lang="ja-JP" altLang="en-US" sz="2400" b="1" dirty="0">
                <a:solidFill>
                  <a:srgbClr val="00B050"/>
                </a:solidFill>
                <a:latin typeface="+mn-ea"/>
              </a:rPr>
              <a:t>条及び大審院昭和</a:t>
            </a:r>
            <a:r>
              <a:rPr lang="en-US" altLang="ja-JP" sz="2400" b="1" dirty="0">
                <a:solidFill>
                  <a:srgbClr val="00B050"/>
                </a:solidFill>
                <a:latin typeface="+mn-ea"/>
              </a:rPr>
              <a:t>15.2.7</a:t>
            </a:r>
            <a:r>
              <a:rPr lang="ja-JP" altLang="en-US" sz="2400" b="1" dirty="0">
                <a:solidFill>
                  <a:srgbClr val="00B050"/>
                </a:solidFill>
                <a:latin typeface="+mn-ea"/>
              </a:rPr>
              <a:t>判決で否定</a:t>
            </a:r>
            <a:endParaRPr lang="en-US" altLang="ja-JP" sz="2400" b="1" dirty="0">
              <a:solidFill>
                <a:srgbClr val="00B050"/>
              </a:solidFill>
              <a:latin typeface="+mn-ea"/>
            </a:endParaRPr>
          </a:p>
          <a:p>
            <a:pPr marL="0" indent="0">
              <a:buNone/>
            </a:pPr>
            <a:r>
              <a:rPr lang="en-US" altLang="ja-JP" sz="2400" b="1" dirty="0">
                <a:solidFill>
                  <a:schemeClr val="accent1"/>
                </a:solidFill>
                <a:latin typeface="+mn-ea"/>
              </a:rPr>
              <a:t>2. </a:t>
            </a:r>
            <a:r>
              <a:rPr lang="ja-JP" altLang="en-US" sz="2400" b="1" dirty="0">
                <a:solidFill>
                  <a:schemeClr val="accent1"/>
                </a:solidFill>
                <a:latin typeface="+mn-ea"/>
              </a:rPr>
              <a:t>占有権に基づく保全請求</a:t>
            </a:r>
            <a:endParaRPr lang="en-US" altLang="ja-JP" sz="2400" b="1" dirty="0">
              <a:solidFill>
                <a:schemeClr val="accent1"/>
              </a:solidFill>
              <a:latin typeface="+mn-ea"/>
            </a:endParaRPr>
          </a:p>
          <a:p>
            <a:pPr marL="0" indent="0">
              <a:buNone/>
            </a:pPr>
            <a:r>
              <a:rPr lang="ja-JP" altLang="en-US" dirty="0">
                <a:latin typeface="+mn-ea"/>
              </a:rPr>
              <a:t>  </a:t>
            </a:r>
            <a:r>
              <a:rPr lang="ja-JP" altLang="en-US" sz="2400" b="1" dirty="0">
                <a:solidFill>
                  <a:srgbClr val="00B050"/>
                </a:solidFill>
                <a:latin typeface="+mn-ea"/>
              </a:rPr>
              <a:t>➢公有水面埋立法</a:t>
            </a:r>
            <a:r>
              <a:rPr lang="en-US" altLang="ja-JP" sz="2400" b="1" dirty="0">
                <a:solidFill>
                  <a:srgbClr val="00B050"/>
                </a:solidFill>
                <a:latin typeface="+mn-ea"/>
              </a:rPr>
              <a:t>6,8</a:t>
            </a:r>
            <a:r>
              <a:rPr lang="ja-JP" altLang="en-US" sz="2400" b="1" dirty="0">
                <a:solidFill>
                  <a:srgbClr val="00B050"/>
                </a:solidFill>
                <a:latin typeface="+mn-ea"/>
              </a:rPr>
              <a:t>条及び大審院昭和</a:t>
            </a:r>
            <a:r>
              <a:rPr lang="en-US" altLang="ja-JP" sz="2400" b="1" dirty="0">
                <a:solidFill>
                  <a:srgbClr val="00B050"/>
                </a:solidFill>
                <a:latin typeface="+mn-ea"/>
              </a:rPr>
              <a:t>15.2.7</a:t>
            </a:r>
            <a:r>
              <a:rPr lang="ja-JP" altLang="en-US" sz="2400" b="1" dirty="0">
                <a:solidFill>
                  <a:srgbClr val="00B050"/>
                </a:solidFill>
                <a:latin typeface="+mn-ea"/>
              </a:rPr>
              <a:t>判決</a:t>
            </a:r>
            <a:r>
              <a:rPr lang="en-US" altLang="ja-JP" sz="2400" b="1" dirty="0">
                <a:solidFill>
                  <a:srgbClr val="00B050"/>
                </a:solidFill>
                <a:latin typeface="+mn-ea"/>
              </a:rPr>
              <a:t>,</a:t>
            </a:r>
            <a:r>
              <a:rPr lang="ja-JP" altLang="en-US" sz="2400" b="1" dirty="0">
                <a:solidFill>
                  <a:srgbClr val="00B050"/>
                </a:solidFill>
                <a:latin typeface="+mn-ea"/>
              </a:rPr>
              <a:t>最高裁田原湾判決で否定</a:t>
            </a:r>
            <a:endParaRPr lang="en-US" altLang="ja-JP" sz="2400" b="1" dirty="0">
              <a:solidFill>
                <a:srgbClr val="00B050"/>
              </a:solidFill>
              <a:latin typeface="+mn-ea"/>
            </a:endParaRPr>
          </a:p>
          <a:p>
            <a:pPr marL="0" indent="0">
              <a:buNone/>
            </a:pPr>
            <a:r>
              <a:rPr lang="ja-JP" altLang="en-US" sz="2400" b="1" dirty="0">
                <a:solidFill>
                  <a:srgbClr val="00B050"/>
                </a:solidFill>
                <a:latin typeface="+mn-ea"/>
              </a:rPr>
              <a:t>・しかも、被告を「祝島島民の会」とする誤り</a:t>
            </a:r>
            <a:r>
              <a:rPr lang="en-US" altLang="ja-JP" sz="2400" b="1" dirty="0">
                <a:solidFill>
                  <a:srgbClr val="00B050"/>
                </a:solidFill>
                <a:latin typeface="+mn-ea"/>
              </a:rPr>
              <a:t>(</a:t>
            </a:r>
            <a:r>
              <a:rPr lang="en-US" altLang="ja-JP" sz="2000" b="1" dirty="0">
                <a:solidFill>
                  <a:srgbClr val="00B050"/>
                </a:solidFill>
                <a:latin typeface="+mn-ea"/>
              </a:rPr>
              <a:t>12</a:t>
            </a:r>
            <a:r>
              <a:rPr lang="ja-JP" altLang="en-US" sz="2000" b="1" dirty="0">
                <a:solidFill>
                  <a:srgbClr val="00B050"/>
                </a:solidFill>
                <a:latin typeface="+mn-ea"/>
              </a:rPr>
              <a:t>月</a:t>
            </a:r>
            <a:r>
              <a:rPr lang="en-US" altLang="ja-JP" sz="2000" b="1" dirty="0">
                <a:solidFill>
                  <a:srgbClr val="00B050"/>
                </a:solidFill>
                <a:latin typeface="+mn-ea"/>
              </a:rPr>
              <a:t>7</a:t>
            </a:r>
            <a:r>
              <a:rPr lang="ja-JP" altLang="en-US" sz="2000" b="1" dirty="0">
                <a:solidFill>
                  <a:srgbClr val="00B050"/>
                </a:solidFill>
                <a:latin typeface="+mn-ea"/>
              </a:rPr>
              <a:t>日打合せでの中村覚弁護士の指摘</a:t>
            </a:r>
            <a:r>
              <a:rPr lang="en-US" altLang="ja-JP" sz="2400" b="1" dirty="0">
                <a:solidFill>
                  <a:srgbClr val="00B050"/>
                </a:solidFill>
                <a:latin typeface="+mn-ea"/>
              </a:rPr>
              <a:t>)</a:t>
            </a:r>
          </a:p>
          <a:p>
            <a:pPr marL="0" indent="0">
              <a:buNone/>
            </a:pPr>
            <a:r>
              <a:rPr lang="ja-JP" altLang="en-US" sz="2600" b="1" dirty="0">
                <a:solidFill>
                  <a:srgbClr val="00B050"/>
                </a:solidFill>
              </a:rPr>
              <a:t>〇祝島漁民の漁業権</a:t>
            </a:r>
            <a:endParaRPr lang="en-US" altLang="ja-JP" sz="2600" b="1" dirty="0">
              <a:solidFill>
                <a:srgbClr val="00B050"/>
              </a:solidFill>
            </a:endParaRPr>
          </a:p>
          <a:p>
            <a:pPr marL="0" indent="0">
              <a:buNone/>
            </a:pPr>
            <a:r>
              <a:rPr lang="en-US" altLang="ja-JP" sz="2400" b="1" dirty="0">
                <a:solidFill>
                  <a:srgbClr val="00B050"/>
                </a:solidFill>
              </a:rPr>
              <a:t>1.</a:t>
            </a:r>
            <a:r>
              <a:rPr lang="ja-JP" altLang="en-US" sz="2400" b="1" dirty="0">
                <a:solidFill>
                  <a:srgbClr val="00B050"/>
                </a:solidFill>
              </a:rPr>
              <a:t> 漁業権は財産権</a:t>
            </a:r>
            <a:endParaRPr lang="en-US" altLang="ja-JP" sz="2400" b="1" dirty="0">
              <a:solidFill>
                <a:srgbClr val="00B050"/>
              </a:solidFill>
            </a:endParaRPr>
          </a:p>
          <a:p>
            <a:pPr marL="0" indent="0">
              <a:buNone/>
            </a:pPr>
            <a:r>
              <a:rPr lang="ja-JP" altLang="en-US" sz="2400" b="1" dirty="0">
                <a:solidFill>
                  <a:srgbClr val="00B050"/>
                </a:solidFill>
              </a:rPr>
              <a:t>  ➢予め損失補償を支払わないと侵害できない</a:t>
            </a:r>
            <a:r>
              <a:rPr lang="en-US" altLang="ja-JP" sz="2400" b="1" dirty="0">
                <a:solidFill>
                  <a:srgbClr val="00B050"/>
                </a:solidFill>
              </a:rPr>
              <a:t>(</a:t>
            </a:r>
            <a:r>
              <a:rPr lang="ja-JP" altLang="en-US" sz="2400" b="1" dirty="0">
                <a:solidFill>
                  <a:srgbClr val="00B050"/>
                </a:solidFill>
              </a:rPr>
              <a:t>公有水面埋立法</a:t>
            </a:r>
            <a:r>
              <a:rPr lang="en-US" altLang="ja-JP" sz="2400" b="1" dirty="0">
                <a:solidFill>
                  <a:srgbClr val="00B050"/>
                </a:solidFill>
                <a:ea typeface="HG丸ｺﾞｼｯｸM-PRO" panose="020F0600000000000000" pitchFamily="50" charset="-128"/>
              </a:rPr>
              <a:t>6,8</a:t>
            </a:r>
            <a:r>
              <a:rPr lang="ja-JP" altLang="en-US" sz="2400" b="1" dirty="0">
                <a:solidFill>
                  <a:srgbClr val="00B050"/>
                </a:solidFill>
                <a:ea typeface="HG丸ｺﾞｼｯｸM-PRO" panose="020F0600000000000000" pitchFamily="50" charset="-128"/>
              </a:rPr>
              <a:t>条、憲法</a:t>
            </a:r>
            <a:r>
              <a:rPr lang="en-US" altLang="ja-JP" sz="2400" b="1" dirty="0">
                <a:solidFill>
                  <a:srgbClr val="00B050"/>
                </a:solidFill>
                <a:ea typeface="HG丸ｺﾞｼｯｸM-PRO" panose="020F0600000000000000" pitchFamily="50" charset="-128"/>
              </a:rPr>
              <a:t>29</a:t>
            </a:r>
            <a:r>
              <a:rPr lang="ja-JP" altLang="en-US" sz="2400" b="1" dirty="0">
                <a:solidFill>
                  <a:srgbClr val="00B050"/>
                </a:solidFill>
                <a:ea typeface="HG丸ｺﾞｼｯｸM-PRO" panose="020F0600000000000000" pitchFamily="50" charset="-128"/>
              </a:rPr>
              <a:t>条</a:t>
            </a:r>
            <a:r>
              <a:rPr lang="en-US" altLang="ja-JP" sz="2400" b="1" dirty="0">
                <a:solidFill>
                  <a:srgbClr val="00B050"/>
                </a:solidFill>
              </a:rPr>
              <a:t>)</a:t>
            </a:r>
          </a:p>
          <a:p>
            <a:pPr marL="0" indent="0">
              <a:buNone/>
            </a:pPr>
            <a:r>
              <a:rPr lang="en-US" altLang="ja-JP" sz="2400" b="1" dirty="0">
                <a:solidFill>
                  <a:srgbClr val="00B050"/>
                </a:solidFill>
              </a:rPr>
              <a:t>2.</a:t>
            </a:r>
            <a:r>
              <a:rPr lang="ja-JP" altLang="en-US" sz="2400" b="1" dirty="0">
                <a:solidFill>
                  <a:srgbClr val="00B050"/>
                </a:solidFill>
              </a:rPr>
              <a:t> 漁業権は物権ないし物権的権利</a:t>
            </a:r>
            <a:endParaRPr lang="en-US" altLang="ja-JP" sz="2400" b="1" dirty="0">
              <a:solidFill>
                <a:srgbClr val="00B050"/>
              </a:solidFill>
            </a:endParaRPr>
          </a:p>
          <a:p>
            <a:pPr marL="0" indent="0">
              <a:buNone/>
            </a:pPr>
            <a:r>
              <a:rPr lang="ja-JP" altLang="en-US" sz="2400" b="1" dirty="0">
                <a:solidFill>
                  <a:srgbClr val="00B050"/>
                </a:solidFill>
              </a:rPr>
              <a:t>  ➢祝島漁民は、漁業権を侵害する調査・埋立に対し妨害排除</a:t>
            </a:r>
            <a:r>
              <a:rPr lang="en-US" altLang="ja-JP" sz="2400" b="1" dirty="0">
                <a:solidFill>
                  <a:srgbClr val="00B050"/>
                </a:solidFill>
              </a:rPr>
              <a:t>(</a:t>
            </a:r>
            <a:r>
              <a:rPr lang="ja-JP" altLang="en-US" sz="2400" b="1" dirty="0">
                <a:solidFill>
                  <a:srgbClr val="00B050"/>
                </a:solidFill>
              </a:rPr>
              <a:t>予防</a:t>
            </a:r>
            <a:r>
              <a:rPr lang="en-US" altLang="ja-JP" sz="2400" b="1" dirty="0">
                <a:solidFill>
                  <a:srgbClr val="00B050"/>
                </a:solidFill>
              </a:rPr>
              <a:t>)</a:t>
            </a:r>
            <a:r>
              <a:rPr lang="ja-JP" altLang="en-US" sz="2400" b="1" dirty="0">
                <a:solidFill>
                  <a:srgbClr val="00B050"/>
                </a:solidFill>
              </a:rPr>
              <a:t>を請求できる。</a:t>
            </a:r>
            <a:endParaRPr lang="en-US" altLang="ja-JP" sz="2400" b="1" dirty="0">
              <a:solidFill>
                <a:srgbClr val="00B050"/>
              </a:solidFill>
            </a:endParaRPr>
          </a:p>
          <a:p>
            <a:pPr marL="0" indent="0">
              <a:buNone/>
            </a:pPr>
            <a:r>
              <a:rPr lang="ja-JP" altLang="en-US" sz="2400" b="1" dirty="0">
                <a:solidFill>
                  <a:srgbClr val="FF0000"/>
                </a:solidFill>
              </a:rPr>
              <a:t>結論：①中電訴状の主張は、いずれも失当。　　　　</a:t>
            </a:r>
            <a:endParaRPr lang="en-US" altLang="ja-JP" sz="2400" b="1" dirty="0">
              <a:solidFill>
                <a:srgbClr val="FF0000"/>
              </a:solidFill>
            </a:endParaRPr>
          </a:p>
          <a:p>
            <a:pPr marL="0" indent="0">
              <a:buNone/>
            </a:pPr>
            <a:r>
              <a:rPr lang="ja-JP" altLang="en-US" sz="2400" b="1" dirty="0">
                <a:solidFill>
                  <a:srgbClr val="00B0F0"/>
                </a:solidFill>
              </a:rPr>
              <a:t>　　　</a:t>
            </a:r>
            <a:r>
              <a:rPr lang="ja-JP" altLang="en-US" sz="2400" b="1" dirty="0">
                <a:solidFill>
                  <a:srgbClr val="FF0000"/>
                </a:solidFill>
              </a:rPr>
              <a:t>②祝島漁民に補償されない限り、埋立・調査は違法行為にあたる。</a:t>
            </a:r>
            <a:endParaRPr lang="en-US" altLang="ja-JP" sz="2400" b="1" dirty="0">
              <a:solidFill>
                <a:srgbClr val="FF0000"/>
              </a:solidFill>
            </a:endParaRPr>
          </a:p>
          <a:p>
            <a:pPr marL="0" indent="0">
              <a:buNone/>
            </a:pPr>
            <a:r>
              <a:rPr lang="ja-JP" altLang="en-US" sz="2400" b="1" dirty="0">
                <a:solidFill>
                  <a:srgbClr val="FF0000"/>
                </a:solidFill>
              </a:rPr>
              <a:t>　　　⓷違法行為を犯しているのは中電、祝島漁民は漁業を営んでいるだけ。</a:t>
            </a:r>
            <a:endParaRPr lang="en-US" altLang="ja-JP" sz="2400" b="1" dirty="0">
              <a:solidFill>
                <a:srgbClr val="FF0000"/>
              </a:solidFill>
            </a:endParaRPr>
          </a:p>
          <a:p>
            <a:pPr marL="0" indent="0">
              <a:buNone/>
            </a:pPr>
            <a:r>
              <a:rPr lang="ja-JP" altLang="en-US" sz="2400" b="1" dirty="0">
                <a:solidFill>
                  <a:srgbClr val="FF0000"/>
                </a:solidFill>
              </a:rPr>
              <a:t>　　　⓸妨害排除</a:t>
            </a:r>
            <a:r>
              <a:rPr lang="en-US" altLang="ja-JP" sz="2400" b="1" dirty="0">
                <a:solidFill>
                  <a:srgbClr val="FF0000"/>
                </a:solidFill>
              </a:rPr>
              <a:t>(</a:t>
            </a:r>
            <a:r>
              <a:rPr lang="ja-JP" altLang="en-US" sz="2400" b="1" dirty="0">
                <a:solidFill>
                  <a:srgbClr val="FF0000"/>
                </a:solidFill>
              </a:rPr>
              <a:t>予防</a:t>
            </a:r>
            <a:r>
              <a:rPr lang="en-US" altLang="ja-JP" sz="2400" b="1" dirty="0">
                <a:solidFill>
                  <a:srgbClr val="FF0000"/>
                </a:solidFill>
              </a:rPr>
              <a:t>)</a:t>
            </a:r>
            <a:r>
              <a:rPr lang="ja-JP" altLang="en-US" sz="2400" b="1" dirty="0">
                <a:solidFill>
                  <a:srgbClr val="FF0000"/>
                </a:solidFill>
              </a:rPr>
              <a:t>を請求できるのは、中電でなく祝島漁民。</a:t>
            </a:r>
            <a:endParaRPr lang="en-US" altLang="ja-JP" sz="2400" b="1" dirty="0">
              <a:solidFill>
                <a:srgbClr val="FF0000"/>
              </a:solidFill>
            </a:endParaRPr>
          </a:p>
        </p:txBody>
      </p:sp>
      <p:sp>
        <p:nvSpPr>
          <p:cNvPr id="5" name="スライド番号プレースホルダー 4">
            <a:extLst>
              <a:ext uri="{FF2B5EF4-FFF2-40B4-BE49-F238E27FC236}">
                <a16:creationId xmlns:a16="http://schemas.microsoft.com/office/drawing/2014/main" id="{856CE7F0-371E-588B-38C8-1958C0DD4884}"/>
              </a:ext>
            </a:extLst>
          </p:cNvPr>
          <p:cNvSpPr>
            <a:spLocks noGrp="1"/>
          </p:cNvSpPr>
          <p:nvPr>
            <p:ph type="sldNum" sz="quarter" idx="12"/>
          </p:nvPr>
        </p:nvSpPr>
        <p:spPr/>
        <p:txBody>
          <a:bodyPr/>
          <a:lstStyle/>
          <a:p>
            <a:fld id="{2FF15B1A-2357-430D-AF1B-F67811631B38}" type="slidenum">
              <a:rPr kumimoji="1" lang="ja-JP" altLang="en-US" smtClean="0"/>
              <a:t>11</a:t>
            </a:fld>
            <a:endParaRPr kumimoji="1" lang="ja-JP" altLang="en-US"/>
          </a:p>
        </p:txBody>
      </p:sp>
    </p:spTree>
    <p:extLst>
      <p:ext uri="{BB962C8B-B14F-4D97-AF65-F5344CB8AC3E}">
        <p14:creationId xmlns:p14="http://schemas.microsoft.com/office/powerpoint/2010/main" val="12597191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838200" y="917887"/>
            <a:ext cx="10515600" cy="4351338"/>
          </a:xfrm>
        </p:spPr>
        <p:txBody>
          <a:bodyPr/>
          <a:lstStyle/>
          <a:p>
            <a:pPr marL="0" indent="0">
              <a:buNone/>
            </a:pPr>
            <a:r>
              <a:rPr lang="ja-JP" altLang="en-US" sz="6000" dirty="0">
                <a:latin typeface="ＭＳ ゴシック" panose="020B0609070205080204" pitchFamily="49" charset="-128"/>
                <a:ea typeface="ＭＳ ゴシック" panose="020B0609070205080204" pitchFamily="49" charset="-128"/>
              </a:rPr>
              <a:t>ご清聴、有難うございました。</a:t>
            </a:r>
            <a:endParaRPr lang="en-US" altLang="ja-JP" sz="6000" dirty="0">
              <a:latin typeface="ＭＳ ゴシック" panose="020B0609070205080204" pitchFamily="49" charset="-128"/>
              <a:ea typeface="ＭＳ ゴシック" panose="020B0609070205080204" pitchFamily="49" charset="-128"/>
            </a:endParaRPr>
          </a:p>
          <a:p>
            <a:pPr marL="0" indent="0">
              <a:buNone/>
            </a:pPr>
            <a:endParaRPr lang="ja-JP" altLang="en-US" sz="4000" dirty="0">
              <a:latin typeface="ＭＳ ゴシック" panose="020B0609070205080204" pitchFamily="49" charset="-128"/>
              <a:ea typeface="ＭＳ ゴシック" panose="020B0609070205080204" pitchFamily="49" charset="-128"/>
            </a:endParaRPr>
          </a:p>
          <a:p>
            <a:pPr marL="0" indent="0">
              <a:buNone/>
            </a:pPr>
            <a:endParaRPr kumimoji="1" lang="ja-JP" altLang="en-US" dirty="0"/>
          </a:p>
        </p:txBody>
      </p:sp>
      <p:sp>
        <p:nvSpPr>
          <p:cNvPr id="5" name="スライド番号プレースホルダー 4"/>
          <p:cNvSpPr>
            <a:spLocks noGrp="1"/>
          </p:cNvSpPr>
          <p:nvPr>
            <p:ph type="sldNum" sz="quarter" idx="12"/>
          </p:nvPr>
        </p:nvSpPr>
        <p:spPr/>
        <p:txBody>
          <a:bodyPr/>
          <a:lstStyle/>
          <a:p>
            <a:fld id="{0907A481-569B-4E60-806D-234E67CC7933}" type="slidenum">
              <a:rPr kumimoji="1" lang="ja-JP" altLang="en-US" smtClean="0"/>
              <a:t>12</a:t>
            </a:fld>
            <a:endParaRPr kumimoji="1" lang="ja-JP" altLang="en-US"/>
          </a:p>
        </p:txBody>
      </p:sp>
      <p:pic>
        <p:nvPicPr>
          <p:cNvPr id="6" name="図 5" descr="挿絵, 抽象 が含まれている画像&#10;&#10;自動的に生成された説明">
            <a:extLst>
              <a:ext uri="{FF2B5EF4-FFF2-40B4-BE49-F238E27FC236}">
                <a16:creationId xmlns:a16="http://schemas.microsoft.com/office/drawing/2014/main" id="{27F5CED4-8837-81A8-2FC6-DA1B96056B00}"/>
              </a:ext>
            </a:extLst>
          </p:cNvPr>
          <p:cNvPicPr>
            <a:picLocks noChangeAspect="1"/>
          </p:cNvPicPr>
          <p:nvPr/>
        </p:nvPicPr>
        <p:blipFill>
          <a:blip>
            <a:extLst>
              <a:ext uri="{28A0092B-C50C-407E-A947-70E740481C1C}">
                <a14:useLocalDpi xmlns:a14="http://schemas.microsoft.com/office/drawing/2010/main" val="0"/>
              </a:ext>
            </a:extLst>
          </a:blip>
          <a:stretch>
            <a:fillRect/>
          </a:stretch>
        </p:blipFill>
        <p:spPr>
          <a:xfrm>
            <a:off x="1791560" y="2350599"/>
            <a:ext cx="3729433" cy="3882001"/>
          </a:xfrm>
          <a:prstGeom prst="rect">
            <a:avLst/>
          </a:prstGeom>
        </p:spPr>
      </p:pic>
      <p:pic>
        <p:nvPicPr>
          <p:cNvPr id="8" name="図 7" descr="挿絵, 抽象 が含まれている画像&#10;&#10;自動的に生成された説明">
            <a:extLst>
              <a:ext uri="{FF2B5EF4-FFF2-40B4-BE49-F238E27FC236}">
                <a16:creationId xmlns:a16="http://schemas.microsoft.com/office/drawing/2014/main" id="{17449B20-9B20-37EF-F779-BA8BF8C14BCE}"/>
              </a:ext>
            </a:extLst>
          </p:cNvPr>
          <p:cNvPicPr>
            <a:picLocks noChangeAspect="1"/>
          </p:cNvPicPr>
          <p:nvPr/>
        </p:nvPicPr>
        <p:blipFill>
          <a:blip>
            <a:extLst>
              <a:ext uri="{28A0092B-C50C-407E-A947-70E740481C1C}">
                <a14:useLocalDpi xmlns:a14="http://schemas.microsoft.com/office/drawing/2010/main" val="0"/>
              </a:ext>
            </a:extLst>
          </a:blip>
          <a:stretch>
            <a:fillRect/>
          </a:stretch>
        </p:blipFill>
        <p:spPr>
          <a:xfrm>
            <a:off x="6455967" y="2553595"/>
            <a:ext cx="2417577" cy="3402516"/>
          </a:xfrm>
          <a:prstGeom prst="rect">
            <a:avLst/>
          </a:prstGeom>
        </p:spPr>
      </p:pic>
      <p:pic>
        <p:nvPicPr>
          <p:cNvPr id="2" name="図 1" descr="挿絵, 抽象 が含まれている画像&#10;&#10;自動的に生成された説明">
            <a:extLst>
              <a:ext uri="{FF2B5EF4-FFF2-40B4-BE49-F238E27FC236}">
                <a16:creationId xmlns:a16="http://schemas.microsoft.com/office/drawing/2014/main" id="{21ED532C-1593-D88E-BCD4-11943FE6386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82367" y="2350599"/>
            <a:ext cx="3729433" cy="3882001"/>
          </a:xfrm>
          <a:prstGeom prst="rect">
            <a:avLst/>
          </a:prstGeom>
        </p:spPr>
      </p:pic>
      <p:pic>
        <p:nvPicPr>
          <p:cNvPr id="4" name="図 3" descr="挿絵, 抽象 が含まれている画像&#10;&#10;自動的に生成された説明">
            <a:extLst>
              <a:ext uri="{FF2B5EF4-FFF2-40B4-BE49-F238E27FC236}">
                <a16:creationId xmlns:a16="http://schemas.microsoft.com/office/drawing/2014/main" id="{8A2CDE16-9956-B71C-9451-1760A41A01F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71009" y="2580785"/>
            <a:ext cx="2417577" cy="3402516"/>
          </a:xfrm>
          <a:prstGeom prst="rect">
            <a:avLst/>
          </a:prstGeom>
        </p:spPr>
      </p:pic>
    </p:spTree>
    <p:extLst>
      <p:ext uri="{BB962C8B-B14F-4D97-AF65-F5344CB8AC3E}">
        <p14:creationId xmlns:p14="http://schemas.microsoft.com/office/powerpoint/2010/main" val="28916515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D2650AC-40A9-F194-58F9-3275614BB4F0}"/>
              </a:ext>
            </a:extLst>
          </p:cNvPr>
          <p:cNvSpPr>
            <a:spLocks noGrp="1"/>
          </p:cNvSpPr>
          <p:nvPr>
            <p:ph type="title"/>
          </p:nvPr>
        </p:nvSpPr>
        <p:spPr>
          <a:xfrm>
            <a:off x="821267" y="-42334"/>
            <a:ext cx="10515600" cy="803275"/>
          </a:xfrm>
        </p:spPr>
        <p:txBody>
          <a:bodyPr>
            <a:normAutofit/>
          </a:bodyPr>
          <a:lstStyle/>
          <a:p>
            <a:r>
              <a:rPr kumimoji="1" lang="ja-JP" altLang="en-US" sz="3600" b="1" dirty="0">
                <a:latin typeface="HG丸ｺﾞｼｯｸM-PRO" panose="020F0600000000000000" pitchFamily="50" charset="-128"/>
                <a:ea typeface="HG丸ｺﾞｼｯｸM-PRO" panose="020F0600000000000000" pitchFamily="50" charset="-128"/>
              </a:rPr>
              <a:t>海は公共用物</a:t>
            </a:r>
            <a:r>
              <a:rPr kumimoji="1" lang="en-US" altLang="ja-JP" sz="3600" b="1" dirty="0">
                <a:latin typeface="HG丸ｺﾞｼｯｸM-PRO" panose="020F0600000000000000" pitchFamily="50" charset="-128"/>
                <a:ea typeface="HG丸ｺﾞｼｯｸM-PRO" panose="020F0600000000000000" pitchFamily="50" charset="-128"/>
              </a:rPr>
              <a:t>(</a:t>
            </a:r>
            <a:r>
              <a:rPr kumimoji="1" lang="ja-JP" altLang="en-US" sz="3600" b="1" dirty="0">
                <a:latin typeface="HG丸ｺﾞｼｯｸM-PRO" panose="020F0600000000000000" pitchFamily="50" charset="-128"/>
                <a:ea typeface="HG丸ｺﾞｼｯｸM-PRO" panose="020F0600000000000000" pitchFamily="50" charset="-128"/>
              </a:rPr>
              <a:t>公共用水面</a:t>
            </a:r>
            <a:r>
              <a:rPr kumimoji="1" lang="en-US" altLang="ja-JP" sz="3600" b="1" dirty="0">
                <a:latin typeface="HG丸ｺﾞｼｯｸM-PRO" panose="020F0600000000000000" pitchFamily="50" charset="-128"/>
                <a:ea typeface="HG丸ｺﾞｼｯｸM-PRO" panose="020F0600000000000000" pitchFamily="50" charset="-128"/>
              </a:rPr>
              <a:t>)</a:t>
            </a:r>
            <a:endParaRPr kumimoji="1" lang="ja-JP" altLang="en-US" sz="3600" b="1" dirty="0">
              <a:latin typeface="HG丸ｺﾞｼｯｸM-PRO" panose="020F0600000000000000" pitchFamily="50" charset="-128"/>
              <a:ea typeface="HG丸ｺﾞｼｯｸM-PRO" panose="020F0600000000000000" pitchFamily="50" charset="-128"/>
            </a:endParaRPr>
          </a:p>
        </p:txBody>
      </p:sp>
      <p:sp>
        <p:nvSpPr>
          <p:cNvPr id="3" name="コンテンツ プレースホルダー 2">
            <a:extLst>
              <a:ext uri="{FF2B5EF4-FFF2-40B4-BE49-F238E27FC236}">
                <a16:creationId xmlns:a16="http://schemas.microsoft.com/office/drawing/2014/main" id="{A70AF1CD-C56A-A825-61B2-D791FA29E313}"/>
              </a:ext>
            </a:extLst>
          </p:cNvPr>
          <p:cNvSpPr>
            <a:spLocks noGrp="1"/>
          </p:cNvSpPr>
          <p:nvPr>
            <p:ph sz="half" idx="1"/>
          </p:nvPr>
        </p:nvSpPr>
        <p:spPr>
          <a:xfrm>
            <a:off x="169333" y="760941"/>
            <a:ext cx="11844867" cy="6054725"/>
          </a:xfrm>
        </p:spPr>
        <p:txBody>
          <a:bodyPr>
            <a:normAutofit fontScale="92500" lnSpcReduction="10000"/>
          </a:bodyPr>
          <a:lstStyle/>
          <a:p>
            <a:pPr marL="0" indent="0">
              <a:buNone/>
            </a:pPr>
            <a:r>
              <a:rPr lang="ja-JP" altLang="en-US" dirty="0">
                <a:latin typeface="HG丸ｺﾞｼｯｸM-PRO" panose="020F0600000000000000" pitchFamily="50" charset="-128"/>
                <a:ea typeface="HG丸ｺﾞｼｯｸM-PRO" panose="020F0600000000000000" pitchFamily="50" charset="-128"/>
              </a:rPr>
              <a:t>〇 </a:t>
            </a:r>
            <a:r>
              <a:rPr kumimoji="1" lang="ja-JP" altLang="en-US" b="1" dirty="0">
                <a:highlight>
                  <a:srgbClr val="FFFF00"/>
                </a:highlight>
                <a:latin typeface="HG丸ｺﾞｼｯｸM-PRO" panose="020F0600000000000000" pitchFamily="50" charset="-128"/>
                <a:ea typeface="HG丸ｺﾞｼｯｸM-PRO" panose="020F0600000000000000" pitchFamily="50" charset="-128"/>
              </a:rPr>
              <a:t>海は、「公共用物</a:t>
            </a:r>
            <a:r>
              <a:rPr lang="en-US" altLang="ja-JP" b="1" dirty="0">
                <a:highlight>
                  <a:srgbClr val="FFFF00"/>
                </a:highlight>
                <a:latin typeface="HG丸ｺﾞｼｯｸM-PRO" panose="020F0600000000000000" pitchFamily="50" charset="-128"/>
                <a:ea typeface="HG丸ｺﾞｼｯｸM-PRO" panose="020F0600000000000000" pitchFamily="50" charset="-128"/>
              </a:rPr>
              <a:t>(</a:t>
            </a:r>
            <a:r>
              <a:rPr kumimoji="1" lang="ja-JP" altLang="en-US" b="1" dirty="0">
                <a:highlight>
                  <a:srgbClr val="FFFF00"/>
                </a:highlight>
                <a:latin typeface="HG丸ｺﾞｼｯｸM-PRO" panose="020F0600000000000000" pitchFamily="50" charset="-128"/>
                <a:ea typeface="HG丸ｺﾞｼｯｸM-PRO" panose="020F0600000000000000" pitchFamily="50" charset="-128"/>
              </a:rPr>
              <a:t>公共用水面</a:t>
            </a:r>
            <a:r>
              <a:rPr kumimoji="1" lang="en-US" altLang="ja-JP" b="1" dirty="0">
                <a:highlight>
                  <a:srgbClr val="FFFF00"/>
                </a:highlight>
                <a:latin typeface="HG丸ｺﾞｼｯｸM-PRO" panose="020F0600000000000000" pitchFamily="50" charset="-128"/>
                <a:ea typeface="HG丸ｺﾞｼｯｸM-PRO" panose="020F0600000000000000" pitchFamily="50" charset="-128"/>
              </a:rPr>
              <a:t>)</a:t>
            </a:r>
            <a:r>
              <a:rPr kumimoji="1" lang="ja-JP" altLang="en-US" b="1" dirty="0">
                <a:highlight>
                  <a:srgbClr val="FFFF00"/>
                </a:highlight>
                <a:latin typeface="HG丸ｺﾞｼｯｸM-PRO" panose="020F0600000000000000" pitchFamily="50" charset="-128"/>
                <a:ea typeface="HG丸ｺﾞｼｯｸM-PRO" panose="020F0600000000000000" pitchFamily="50" charset="-128"/>
              </a:rPr>
              <a:t>」</a:t>
            </a:r>
            <a:r>
              <a:rPr kumimoji="1" lang="ja-JP" altLang="en-US" b="1" dirty="0">
                <a:latin typeface="HG丸ｺﾞｼｯｸM-PRO" panose="020F0600000000000000" pitchFamily="50" charset="-128"/>
                <a:ea typeface="HG丸ｺﾞｼｯｸM-PRO" panose="020F0600000000000000" pitchFamily="50" charset="-128"/>
              </a:rPr>
              <a:t>である</a:t>
            </a:r>
            <a:endParaRPr kumimoji="1" lang="en-US" altLang="ja-JP" b="1" dirty="0">
              <a:latin typeface="HG丸ｺﾞｼｯｸM-PRO" panose="020F0600000000000000" pitchFamily="50" charset="-128"/>
              <a:ea typeface="HG丸ｺﾞｼｯｸM-PRO" panose="020F0600000000000000" pitchFamily="50" charset="-128"/>
            </a:endParaRPr>
          </a:p>
          <a:p>
            <a:pPr marL="0" indent="0">
              <a:buNone/>
            </a:pPr>
            <a:r>
              <a:rPr kumimoji="1" lang="en-US" altLang="ja-JP" b="1" dirty="0">
                <a:latin typeface="ＭＳ Ｐゴシック" panose="020B0600070205080204" pitchFamily="50" charset="-128"/>
                <a:ea typeface="ＭＳ Ｐゴシック" panose="020B0600070205080204" pitchFamily="50" charset="-128"/>
              </a:rPr>
              <a:t>  </a:t>
            </a:r>
            <a:r>
              <a:rPr kumimoji="1" lang="ja-JP" altLang="en-US" sz="2400" b="1" dirty="0">
                <a:latin typeface="ＭＳ Ｐゴシック" panose="020B0600070205080204" pitchFamily="50" charset="-128"/>
                <a:ea typeface="ＭＳ Ｐゴシック" panose="020B0600070205080204" pitchFamily="50" charset="-128"/>
              </a:rPr>
              <a:t>・ </a:t>
            </a:r>
            <a:r>
              <a:rPr lang="ja-JP" altLang="en-US" sz="2400" dirty="0">
                <a:latin typeface="ＭＳ Ｐゴシック" panose="020B0600070205080204" pitchFamily="50" charset="-128"/>
                <a:ea typeface="ＭＳ Ｐゴシック" panose="020B0600070205080204" pitchFamily="50" charset="-128"/>
              </a:rPr>
              <a:t>海では、釣りもヨットも海水浴も、だれもが自由にできる。</a:t>
            </a:r>
            <a:endParaRPr kumimoji="1" lang="en-US" altLang="ja-JP" sz="2400" b="1" dirty="0">
              <a:latin typeface="ＭＳ Ｐゴシック" panose="020B0600070205080204" pitchFamily="50" charset="-128"/>
              <a:ea typeface="ＭＳ Ｐゴシック" panose="020B0600070205080204" pitchFamily="50" charset="-128"/>
            </a:endParaRPr>
          </a:p>
          <a:p>
            <a:pPr marL="0" indent="0">
              <a:buNone/>
            </a:pPr>
            <a:r>
              <a:rPr kumimoji="1" lang="ja-JP" altLang="en-US" dirty="0"/>
              <a:t>  </a:t>
            </a:r>
            <a:r>
              <a:rPr kumimoji="1" lang="ja-JP" altLang="en-US" dirty="0">
                <a:latin typeface="ＭＳ Ｐゴシック" panose="020B0600070205080204" pitchFamily="50" charset="-128"/>
                <a:ea typeface="ＭＳ Ｐゴシック" panose="020B0600070205080204" pitchFamily="50" charset="-128"/>
              </a:rPr>
              <a:t>・ </a:t>
            </a:r>
            <a:r>
              <a:rPr lang="ja-JP" altLang="en-US" sz="2400" dirty="0">
                <a:latin typeface="ＭＳ Ｐゴシック" panose="020B0600070205080204" pitchFamily="50" charset="-128"/>
                <a:ea typeface="ＭＳ Ｐゴシック" panose="020B0600070205080204" pitchFamily="50" charset="-128"/>
              </a:rPr>
              <a:t>「公共用物」とは、</a:t>
            </a:r>
            <a:r>
              <a:rPr lang="ja-JP" altLang="en-US" sz="2200" dirty="0">
                <a:latin typeface="ＭＳ Ｐゴシック" panose="020B0600070205080204" pitchFamily="50" charset="-128"/>
                <a:ea typeface="ＭＳ Ｐゴシック" panose="020B0600070205080204" pitchFamily="50" charset="-128"/>
              </a:rPr>
              <a:t>直接に公共の福祉の維持増進を目的として、</a:t>
            </a:r>
            <a:r>
              <a:rPr lang="ja-JP" altLang="en-US" sz="2400" dirty="0">
                <a:latin typeface="ＭＳ Ｐゴシック" panose="020B0600070205080204" pitchFamily="50" charset="-128"/>
                <a:ea typeface="ＭＳ Ｐゴシック" panose="020B0600070205080204" pitchFamily="50" charset="-128"/>
              </a:rPr>
              <a:t>一般公衆の共同使用に供される物。　</a:t>
            </a:r>
            <a:endParaRPr lang="en-US" altLang="ja-JP" sz="2400" dirty="0">
              <a:latin typeface="ＭＳ Ｐゴシック" panose="020B0600070205080204" pitchFamily="50" charset="-128"/>
              <a:ea typeface="ＭＳ Ｐゴシック" panose="020B0600070205080204" pitchFamily="50" charset="-128"/>
            </a:endParaRPr>
          </a:p>
          <a:p>
            <a:pPr marL="0" indent="0">
              <a:buNone/>
            </a:pPr>
            <a:r>
              <a:rPr lang="ja-JP" altLang="en-US" sz="2400" dirty="0">
                <a:latin typeface="ＭＳ Ｐゴシック" panose="020B0600070205080204" pitchFamily="50" charset="-128"/>
                <a:ea typeface="ＭＳ Ｐゴシック" panose="020B0600070205080204" pitchFamily="50" charset="-128"/>
              </a:rPr>
              <a:t>　　 公共用物である水面を「公共用水面」という。</a:t>
            </a:r>
            <a:endParaRPr lang="en-US" altLang="ja-JP" sz="2400" dirty="0">
              <a:latin typeface="ＭＳ Ｐゴシック" panose="020B0600070205080204" pitchFamily="50" charset="-128"/>
              <a:ea typeface="ＭＳ Ｐゴシック" panose="020B0600070205080204" pitchFamily="50" charset="-128"/>
            </a:endParaRPr>
          </a:p>
          <a:p>
            <a:pPr marL="0" indent="0">
              <a:buNone/>
            </a:pPr>
            <a:r>
              <a:rPr lang="ja-JP" altLang="en-US" dirty="0">
                <a:latin typeface="ＭＳ Ｐゴシック" panose="020B0600070205080204" pitchFamily="50" charset="-128"/>
                <a:ea typeface="ＭＳ Ｐゴシック" panose="020B0600070205080204" pitchFamily="50" charset="-128"/>
              </a:rPr>
              <a:t>　　</a:t>
            </a:r>
            <a:r>
              <a:rPr lang="ja-JP" altLang="en-US" sz="2000" dirty="0">
                <a:latin typeface="ＭＳ Ｐゴシック" panose="020B0600070205080204" pitchFamily="50" charset="-128"/>
                <a:ea typeface="ＭＳ Ｐゴシック" panose="020B0600070205080204" pitchFamily="50" charset="-128"/>
              </a:rPr>
              <a:t>例：海</a:t>
            </a:r>
            <a:r>
              <a:rPr lang="en-US" altLang="ja-JP" sz="2000" dirty="0">
                <a:latin typeface="ＭＳ Ｐゴシック" panose="020B0600070205080204" pitchFamily="50" charset="-128"/>
                <a:ea typeface="ＭＳ Ｐゴシック" panose="020B0600070205080204" pitchFamily="50" charset="-128"/>
              </a:rPr>
              <a:t>,</a:t>
            </a:r>
            <a:r>
              <a:rPr lang="ja-JP" altLang="en-US" sz="2000" dirty="0">
                <a:latin typeface="ＭＳ Ｐゴシック" panose="020B0600070205080204" pitchFamily="50" charset="-128"/>
                <a:ea typeface="ＭＳ Ｐゴシック" panose="020B0600070205080204" pitchFamily="50" charset="-128"/>
              </a:rPr>
              <a:t>河川</a:t>
            </a:r>
            <a:r>
              <a:rPr lang="en-US" altLang="ja-JP" sz="2000" dirty="0">
                <a:latin typeface="ＭＳ Ｐゴシック" panose="020B0600070205080204" pitchFamily="50" charset="-128"/>
                <a:ea typeface="ＭＳ Ｐゴシック" panose="020B0600070205080204" pitchFamily="50" charset="-128"/>
              </a:rPr>
              <a:t>,</a:t>
            </a:r>
            <a:r>
              <a:rPr lang="ja-JP" altLang="en-US" sz="2000" dirty="0">
                <a:latin typeface="ＭＳ Ｐゴシック" panose="020B0600070205080204" pitchFamily="50" charset="-128"/>
                <a:ea typeface="ＭＳ Ｐゴシック" panose="020B0600070205080204" pitchFamily="50" charset="-128"/>
              </a:rPr>
              <a:t>湖沼</a:t>
            </a:r>
            <a:r>
              <a:rPr lang="en-US" altLang="ja-JP" sz="2000" dirty="0">
                <a:latin typeface="ＭＳ Ｐゴシック" panose="020B0600070205080204" pitchFamily="50" charset="-128"/>
                <a:ea typeface="ＭＳ Ｐゴシック" panose="020B0600070205080204" pitchFamily="50" charset="-128"/>
              </a:rPr>
              <a:t>[</a:t>
            </a:r>
            <a:r>
              <a:rPr lang="ja-JP" altLang="en-US" sz="2000" dirty="0">
                <a:latin typeface="ＭＳ Ｐゴシック" panose="020B0600070205080204" pitchFamily="50" charset="-128"/>
                <a:ea typeface="ＭＳ Ｐゴシック" panose="020B0600070205080204" pitchFamily="50" charset="-128"/>
              </a:rPr>
              <a:t>以上、公共用水面</a:t>
            </a:r>
            <a:r>
              <a:rPr lang="en-US" altLang="ja-JP" sz="2000" dirty="0">
                <a:latin typeface="ＭＳ Ｐゴシック" panose="020B0600070205080204" pitchFamily="50" charset="-128"/>
                <a:ea typeface="ＭＳ Ｐゴシック" panose="020B0600070205080204" pitchFamily="50" charset="-128"/>
              </a:rPr>
              <a:t>],</a:t>
            </a:r>
            <a:r>
              <a:rPr lang="ja-JP" altLang="en-US" sz="2000" dirty="0">
                <a:latin typeface="ＭＳ Ｐゴシック" panose="020B0600070205080204" pitchFamily="50" charset="-128"/>
                <a:ea typeface="ＭＳ Ｐゴシック" panose="020B0600070205080204" pitchFamily="50" charset="-128"/>
              </a:rPr>
              <a:t>海浜</a:t>
            </a:r>
            <a:r>
              <a:rPr lang="en-US" altLang="ja-JP" sz="2000" dirty="0">
                <a:latin typeface="ＭＳ Ｐゴシック" panose="020B0600070205080204" pitchFamily="50" charset="-128"/>
                <a:ea typeface="ＭＳ Ｐゴシック" panose="020B0600070205080204" pitchFamily="50" charset="-128"/>
              </a:rPr>
              <a:t>,</a:t>
            </a:r>
            <a:r>
              <a:rPr lang="ja-JP" altLang="en-US" sz="2000" dirty="0">
                <a:latin typeface="ＭＳ Ｐゴシック" panose="020B0600070205080204" pitchFamily="50" charset="-128"/>
                <a:ea typeface="ＭＳ Ｐゴシック" panose="020B0600070205080204" pitchFamily="50" charset="-128"/>
              </a:rPr>
              <a:t>道路</a:t>
            </a:r>
            <a:r>
              <a:rPr lang="en-US" altLang="ja-JP" sz="2000" dirty="0">
                <a:latin typeface="ＭＳ Ｐゴシック" panose="020B0600070205080204" pitchFamily="50" charset="-128"/>
                <a:ea typeface="ＭＳ Ｐゴシック" panose="020B0600070205080204" pitchFamily="50" charset="-128"/>
              </a:rPr>
              <a:t>,</a:t>
            </a:r>
            <a:r>
              <a:rPr lang="ja-JP" altLang="en-US" sz="2000" dirty="0">
                <a:latin typeface="ＭＳ Ｐゴシック" panose="020B0600070205080204" pitchFamily="50" charset="-128"/>
                <a:ea typeface="ＭＳ Ｐゴシック" panose="020B0600070205080204" pitchFamily="50" charset="-128"/>
              </a:rPr>
              <a:t>公園等々</a:t>
            </a:r>
            <a:endParaRPr lang="en-US" altLang="ja-JP" sz="2000" dirty="0">
              <a:latin typeface="ＭＳ Ｐゴシック" panose="020B0600070205080204" pitchFamily="50" charset="-128"/>
              <a:ea typeface="ＭＳ Ｐゴシック" panose="020B0600070205080204" pitchFamily="50" charset="-128"/>
            </a:endParaRPr>
          </a:p>
          <a:p>
            <a:pPr marL="0" indent="0">
              <a:buNone/>
            </a:pPr>
            <a:r>
              <a:rPr kumimoji="1" lang="ja-JP" altLang="en-US" dirty="0">
                <a:latin typeface="ＭＳ Ｐゴシック" panose="020B0600070205080204" pitchFamily="50" charset="-128"/>
                <a:ea typeface="ＭＳ Ｐゴシック" panose="020B0600070205080204" pitchFamily="50" charset="-128"/>
              </a:rPr>
              <a:t>〇 </a:t>
            </a:r>
            <a:r>
              <a:rPr kumimoji="1" lang="ja-JP" altLang="en-US" dirty="0">
                <a:highlight>
                  <a:srgbClr val="FFFF00"/>
                </a:highlight>
                <a:latin typeface="ＭＳ Ｐゴシック" panose="020B0600070205080204" pitchFamily="50" charset="-128"/>
                <a:ea typeface="ＭＳ Ｐゴシック" panose="020B0600070205080204" pitchFamily="50" charset="-128"/>
              </a:rPr>
              <a:t>公共用物の本来の目的</a:t>
            </a:r>
            <a:r>
              <a:rPr kumimoji="1" lang="ja-JP" altLang="en-US" dirty="0">
                <a:latin typeface="ＭＳ Ｐゴシック" panose="020B0600070205080204" pitchFamily="50" charset="-128"/>
                <a:ea typeface="ＭＳ Ｐゴシック" panose="020B0600070205080204" pitchFamily="50" charset="-128"/>
              </a:rPr>
              <a:t>は、</a:t>
            </a:r>
            <a:r>
              <a:rPr kumimoji="1" lang="ja-JP" altLang="en-US" dirty="0">
                <a:highlight>
                  <a:srgbClr val="FFFF00"/>
                </a:highlight>
                <a:latin typeface="ＭＳ Ｐゴシック" panose="020B0600070205080204" pitchFamily="50" charset="-128"/>
                <a:ea typeface="ＭＳ Ｐゴシック" panose="020B0600070205080204" pitchFamily="50" charset="-128"/>
              </a:rPr>
              <a:t>一般公衆の共同使用に供すること</a:t>
            </a:r>
            <a:endParaRPr kumimoji="1" lang="en-US" altLang="ja-JP" dirty="0">
              <a:highlight>
                <a:srgbClr val="FFFF00"/>
              </a:highlight>
              <a:latin typeface="ＭＳ Ｐゴシック" panose="020B0600070205080204" pitchFamily="50" charset="-128"/>
              <a:ea typeface="ＭＳ Ｐゴシック" panose="020B0600070205080204" pitchFamily="50" charset="-128"/>
            </a:endParaRPr>
          </a:p>
          <a:p>
            <a:pPr marL="0" indent="0">
              <a:buNone/>
            </a:pPr>
            <a:r>
              <a:rPr kumimoji="1" lang="ja-JP" altLang="en-US" sz="3200" dirty="0">
                <a:latin typeface="ＭＳ Ｐゴシック" panose="020B0600070205080204" pitchFamily="50" charset="-128"/>
                <a:ea typeface="ＭＳ Ｐゴシック" panose="020B0600070205080204" pitchFamily="50" charset="-128"/>
              </a:rPr>
              <a:t>  </a:t>
            </a:r>
            <a:r>
              <a:rPr kumimoji="1" lang="ja-JP" altLang="en-US" sz="2400" dirty="0">
                <a:latin typeface="ＭＳ Ｐゴシック" panose="020B0600070205080204" pitchFamily="50" charset="-128"/>
                <a:ea typeface="ＭＳ Ｐゴシック" panose="020B0600070205080204" pitchFamily="50" charset="-128"/>
              </a:rPr>
              <a:t>・公共用物の使用には自由使用</a:t>
            </a:r>
            <a:r>
              <a:rPr kumimoji="1" lang="en-US" altLang="ja-JP" sz="2400" dirty="0">
                <a:latin typeface="ＭＳ Ｐゴシック" panose="020B0600070205080204" pitchFamily="50" charset="-128"/>
                <a:ea typeface="ＭＳ Ｐゴシック" panose="020B0600070205080204" pitchFamily="50" charset="-128"/>
              </a:rPr>
              <a:t>,</a:t>
            </a:r>
            <a:r>
              <a:rPr kumimoji="1" lang="ja-JP" altLang="en-US" sz="2400" dirty="0">
                <a:latin typeface="ＭＳ Ｐゴシック" panose="020B0600070205080204" pitchFamily="50" charset="-128"/>
                <a:ea typeface="ＭＳ Ｐゴシック" panose="020B0600070205080204" pitchFamily="50" charset="-128"/>
              </a:rPr>
              <a:t>許可使用</a:t>
            </a:r>
            <a:r>
              <a:rPr kumimoji="1" lang="en-US" altLang="ja-JP" sz="2400" dirty="0">
                <a:latin typeface="ＭＳ Ｐゴシック" panose="020B0600070205080204" pitchFamily="50" charset="-128"/>
                <a:ea typeface="ＭＳ Ｐゴシック" panose="020B0600070205080204" pitchFamily="50" charset="-128"/>
              </a:rPr>
              <a:t>,</a:t>
            </a:r>
            <a:r>
              <a:rPr kumimoji="1" lang="ja-JP" altLang="en-US" sz="2400" dirty="0">
                <a:latin typeface="ＭＳ Ｐゴシック" panose="020B0600070205080204" pitchFamily="50" charset="-128"/>
                <a:ea typeface="ＭＳ Ｐゴシック" panose="020B0600070205080204" pitchFamily="50" charset="-128"/>
              </a:rPr>
              <a:t>特別使用があるが</a:t>
            </a:r>
            <a:r>
              <a:rPr kumimoji="1" lang="en-US" altLang="ja-JP" sz="2400" dirty="0">
                <a:latin typeface="ＭＳ Ｐゴシック" panose="020B0600070205080204" pitchFamily="50" charset="-128"/>
                <a:ea typeface="ＭＳ Ｐゴシック" panose="020B0600070205080204" pitchFamily="50" charset="-128"/>
              </a:rPr>
              <a:t>,</a:t>
            </a:r>
            <a:r>
              <a:rPr kumimoji="1" lang="ja-JP" altLang="en-US" sz="2400" dirty="0">
                <a:highlight>
                  <a:srgbClr val="FFFF00"/>
                </a:highlight>
                <a:latin typeface="ＭＳ Ｐゴシック" panose="020B0600070205080204" pitchFamily="50" charset="-128"/>
                <a:ea typeface="ＭＳ Ｐゴシック" panose="020B0600070205080204" pitchFamily="50" charset="-128"/>
              </a:rPr>
              <a:t>自由使用が大原則</a:t>
            </a:r>
            <a:r>
              <a:rPr kumimoji="1" lang="ja-JP" altLang="en-US" sz="2400" dirty="0">
                <a:latin typeface="ＭＳ Ｐゴシック" panose="020B0600070205080204" pitchFamily="50" charset="-128"/>
                <a:ea typeface="ＭＳ Ｐゴシック" panose="020B0600070205080204" pitchFamily="50" charset="-128"/>
              </a:rPr>
              <a:t>。</a:t>
            </a:r>
            <a:endParaRPr kumimoji="1" lang="en-US" altLang="ja-JP" sz="2400" dirty="0">
              <a:latin typeface="ＭＳ Ｐゴシック" panose="020B0600070205080204" pitchFamily="50" charset="-128"/>
              <a:ea typeface="ＭＳ Ｐゴシック" panose="020B0600070205080204" pitchFamily="50" charset="-128"/>
            </a:endParaRPr>
          </a:p>
          <a:p>
            <a:pPr marL="0" indent="0">
              <a:buNone/>
            </a:pPr>
            <a:r>
              <a:rPr kumimoji="1" lang="ja-JP" altLang="en-US" sz="2400" dirty="0">
                <a:latin typeface="ＭＳ Ｐゴシック" panose="020B0600070205080204" pitchFamily="50" charset="-128"/>
                <a:ea typeface="ＭＳ Ｐゴシック" panose="020B0600070205080204" pitchFamily="50" charset="-128"/>
              </a:rPr>
              <a:t>　 </a:t>
            </a:r>
            <a:r>
              <a:rPr kumimoji="1" lang="ja-JP" altLang="en-US" sz="2400" dirty="0">
                <a:latin typeface="ＭＳ Ｐ明朝" panose="02020600040205080304" pitchFamily="18" charset="-128"/>
                <a:ea typeface="ＭＳ Ｐ明朝" panose="02020600040205080304" pitchFamily="18" charset="-128"/>
              </a:rPr>
              <a:t> </a:t>
            </a:r>
            <a:r>
              <a:rPr lang="ja-JP" altLang="en-US" sz="2200" dirty="0">
                <a:latin typeface="ＭＳ Ｐゴシック" panose="020B0600070205080204" pitchFamily="50" charset="-128"/>
                <a:ea typeface="ＭＳ Ｐゴシック" panose="020B0600070205080204" pitchFamily="50" charset="-128"/>
              </a:rPr>
              <a:t>自由使用</a:t>
            </a:r>
            <a:r>
              <a:rPr lang="en-US" altLang="ja-JP" sz="2200" dirty="0">
                <a:latin typeface="ＭＳ Ｐゴシック" panose="020B0600070205080204" pitchFamily="50" charset="-128"/>
                <a:ea typeface="ＭＳ Ｐゴシック" panose="020B0600070205080204" pitchFamily="50" charset="-128"/>
              </a:rPr>
              <a:t>…</a:t>
            </a:r>
            <a:r>
              <a:rPr lang="ja-JP" altLang="en-US" sz="2200" dirty="0">
                <a:latin typeface="ＭＳ Ｐゴシック" panose="020B0600070205080204" pitchFamily="50" charset="-128"/>
                <a:ea typeface="ＭＳ Ｐゴシック" panose="020B0600070205080204" pitchFamily="50" charset="-128"/>
              </a:rPr>
              <a:t>一般公衆の共同使用</a:t>
            </a:r>
            <a:endParaRPr lang="en-US" altLang="ja-JP" sz="2200" dirty="0">
              <a:latin typeface="ＭＳ Ｐゴシック" panose="020B0600070205080204" pitchFamily="50" charset="-128"/>
              <a:ea typeface="ＭＳ Ｐゴシック" panose="020B0600070205080204" pitchFamily="50" charset="-128"/>
            </a:endParaRPr>
          </a:p>
          <a:p>
            <a:pPr marL="0" indent="0">
              <a:buNone/>
            </a:pPr>
            <a:r>
              <a:rPr lang="ja-JP" altLang="en-US" sz="2200" dirty="0">
                <a:latin typeface="ＭＳ Ｐゴシック" panose="020B0600070205080204" pitchFamily="50" charset="-128"/>
                <a:ea typeface="ＭＳ Ｐゴシック" panose="020B0600070205080204" pitchFamily="50" charset="-128"/>
              </a:rPr>
              <a:t>　　許可使用</a:t>
            </a:r>
            <a:r>
              <a:rPr lang="en-US" altLang="ja-JP" sz="2200" dirty="0">
                <a:latin typeface="ＭＳ Ｐゴシック" panose="020B0600070205080204" pitchFamily="50" charset="-128"/>
                <a:ea typeface="ＭＳ Ｐゴシック" panose="020B0600070205080204" pitchFamily="50" charset="-128"/>
              </a:rPr>
              <a:t>…</a:t>
            </a:r>
            <a:r>
              <a:rPr lang="ja-JP" altLang="en-US" sz="2200" dirty="0">
                <a:latin typeface="ＭＳ Ｐゴシック" panose="020B0600070205080204" pitchFamily="50" charset="-128"/>
                <a:ea typeface="ＭＳ Ｐゴシック" panose="020B0600070205080204" pitchFamily="50" charset="-128"/>
              </a:rPr>
              <a:t>「一般的禁止」が解除されて可能になる一時的使用。例：道路工事</a:t>
            </a:r>
            <a:r>
              <a:rPr lang="en-US" altLang="ja-JP" sz="2200" dirty="0">
                <a:latin typeface="ＭＳ Ｐゴシック" panose="020B0600070205080204" pitchFamily="50" charset="-128"/>
                <a:ea typeface="ＭＳ Ｐゴシック" panose="020B0600070205080204" pitchFamily="50" charset="-128"/>
              </a:rPr>
              <a:t>,</a:t>
            </a:r>
            <a:r>
              <a:rPr lang="ja-JP" altLang="en-US" sz="2200" dirty="0">
                <a:latin typeface="ＭＳ Ｐゴシック" panose="020B0600070205080204" pitchFamily="50" charset="-128"/>
                <a:ea typeface="ＭＳ Ｐゴシック" panose="020B0600070205080204" pitchFamily="50" charset="-128"/>
              </a:rPr>
              <a:t>屋台</a:t>
            </a:r>
            <a:r>
              <a:rPr lang="en-US" altLang="ja-JP" sz="2200" dirty="0">
                <a:latin typeface="ＭＳ Ｐゴシック" panose="020B0600070205080204" pitchFamily="50" charset="-128"/>
                <a:ea typeface="ＭＳ Ｐゴシック" panose="020B0600070205080204" pitchFamily="50" charset="-128"/>
              </a:rPr>
              <a:t>,</a:t>
            </a:r>
            <a:r>
              <a:rPr lang="ja-JP" altLang="en-US" sz="2200" dirty="0">
                <a:latin typeface="ＭＳ Ｐゴシック" panose="020B0600070205080204" pitchFamily="50" charset="-128"/>
                <a:ea typeface="ＭＳ Ｐゴシック" panose="020B0600070205080204" pitchFamily="50" charset="-128"/>
              </a:rPr>
              <a:t>デモ</a:t>
            </a:r>
            <a:endParaRPr lang="en-US" altLang="ja-JP" sz="2200" dirty="0">
              <a:latin typeface="ＭＳ Ｐゴシック" panose="020B0600070205080204" pitchFamily="50" charset="-128"/>
              <a:ea typeface="ＭＳ Ｐゴシック" panose="020B0600070205080204" pitchFamily="50" charset="-128"/>
            </a:endParaRPr>
          </a:p>
          <a:p>
            <a:pPr marL="0" indent="0">
              <a:buNone/>
            </a:pPr>
            <a:r>
              <a:rPr kumimoji="1" lang="ja-JP" altLang="en-US" sz="2200" dirty="0">
                <a:latin typeface="ＭＳ Ｐゴシック" panose="020B0600070205080204" pitchFamily="50" charset="-128"/>
                <a:ea typeface="ＭＳ Ｐゴシック" panose="020B0600070205080204" pitchFamily="50" charset="-128"/>
              </a:rPr>
              <a:t>　　特別使用</a:t>
            </a:r>
            <a:r>
              <a:rPr lang="en-US" altLang="ja-JP" sz="2200" dirty="0">
                <a:latin typeface="ＭＳ Ｐゴシック" panose="020B0600070205080204" pitchFamily="50" charset="-128"/>
                <a:ea typeface="ＭＳ Ｐゴシック" panose="020B0600070205080204" pitchFamily="50" charset="-128"/>
              </a:rPr>
              <a:t>…</a:t>
            </a:r>
            <a:r>
              <a:rPr lang="ja-JP" altLang="en-US" sz="2200" dirty="0">
                <a:latin typeface="ＭＳ Ｐゴシック" panose="020B0600070205080204" pitchFamily="50" charset="-128"/>
                <a:ea typeface="ＭＳ Ｐゴシック" panose="020B0600070205080204" pitchFamily="50" charset="-128"/>
              </a:rPr>
              <a:t>特許又は慣習により成立する特別な使用で権利になる。例</a:t>
            </a:r>
            <a:r>
              <a:rPr lang="en-US" altLang="ja-JP" sz="2200" dirty="0">
                <a:latin typeface="ＭＳ Ｐゴシック" panose="020B0600070205080204" pitchFamily="50" charset="-128"/>
                <a:ea typeface="ＭＳ Ｐゴシック" panose="020B0600070205080204" pitchFamily="50" charset="-128"/>
              </a:rPr>
              <a:t>:</a:t>
            </a:r>
            <a:r>
              <a:rPr lang="ja-JP" altLang="en-US" sz="2200" dirty="0">
                <a:latin typeface="ＭＳ Ｐゴシック" panose="020B0600070205080204" pitchFamily="50" charset="-128"/>
                <a:ea typeface="ＭＳ Ｐゴシック" panose="020B0600070205080204" pitchFamily="50" charset="-128"/>
              </a:rPr>
              <a:t>電柱</a:t>
            </a:r>
            <a:r>
              <a:rPr lang="en-US" altLang="ja-JP" sz="2200" dirty="0">
                <a:latin typeface="ＭＳ Ｐゴシック" panose="020B0600070205080204" pitchFamily="50" charset="-128"/>
                <a:ea typeface="ＭＳ Ｐゴシック" panose="020B0600070205080204" pitchFamily="50" charset="-128"/>
              </a:rPr>
              <a:t>,</a:t>
            </a:r>
            <a:r>
              <a:rPr lang="ja-JP" altLang="en-US" sz="2200" dirty="0">
                <a:latin typeface="ＭＳ Ｐゴシック" panose="020B0600070205080204" pitchFamily="50" charset="-128"/>
                <a:ea typeface="ＭＳ Ｐゴシック" panose="020B0600070205080204" pitchFamily="50" charset="-128"/>
              </a:rPr>
              <a:t>水道管</a:t>
            </a:r>
            <a:r>
              <a:rPr lang="en-US" altLang="ja-JP" sz="2200" dirty="0">
                <a:latin typeface="ＭＳ Ｐゴシック" panose="020B0600070205080204" pitchFamily="50" charset="-128"/>
                <a:ea typeface="ＭＳ Ｐゴシック" panose="020B0600070205080204" pitchFamily="50" charset="-128"/>
              </a:rPr>
              <a:t>,</a:t>
            </a:r>
            <a:r>
              <a:rPr lang="ja-JP" altLang="en-US" sz="2200" dirty="0">
                <a:latin typeface="ＭＳ Ｐゴシック" panose="020B0600070205080204" pitchFamily="50" charset="-128"/>
                <a:ea typeface="ＭＳ Ｐゴシック" panose="020B0600070205080204" pitchFamily="50" charset="-128"/>
              </a:rPr>
              <a:t>漁業権（免許</a:t>
            </a:r>
            <a:r>
              <a:rPr lang="en-US" altLang="ja-JP" sz="2200" dirty="0">
                <a:latin typeface="ＭＳ Ｐゴシック" panose="020B0600070205080204" pitchFamily="50" charset="-128"/>
                <a:ea typeface="ＭＳ Ｐゴシック" panose="020B0600070205080204" pitchFamily="50" charset="-128"/>
              </a:rPr>
              <a:t>&amp;</a:t>
            </a:r>
            <a:r>
              <a:rPr lang="ja-JP" altLang="en-US" sz="2200" dirty="0">
                <a:latin typeface="ＭＳ Ｐゴシック" panose="020B0600070205080204" pitchFamily="50" charset="-128"/>
                <a:ea typeface="ＭＳ Ｐゴシック" panose="020B0600070205080204" pitchFamily="50" charset="-128"/>
              </a:rPr>
              <a:t>慣習）</a:t>
            </a:r>
            <a:endParaRPr kumimoji="1" lang="en-US" altLang="ja-JP" sz="2200" dirty="0">
              <a:latin typeface="ＭＳ Ｐゴシック" panose="020B0600070205080204" pitchFamily="50" charset="-128"/>
              <a:ea typeface="ＭＳ Ｐゴシック" panose="020B0600070205080204" pitchFamily="50" charset="-128"/>
            </a:endParaRPr>
          </a:p>
          <a:p>
            <a:pPr marL="0" indent="0">
              <a:buNone/>
            </a:pPr>
            <a:r>
              <a:rPr kumimoji="1" lang="ja-JP" altLang="en-US" dirty="0">
                <a:latin typeface="ＭＳ Ｐゴシック" panose="020B0600070205080204" pitchFamily="50" charset="-128"/>
                <a:ea typeface="ＭＳ Ｐゴシック" panose="020B0600070205080204" pitchFamily="50" charset="-128"/>
              </a:rPr>
              <a:t>〇</a:t>
            </a:r>
            <a:r>
              <a:rPr kumimoji="1" lang="ja-JP" altLang="en-US" dirty="0">
                <a:highlight>
                  <a:srgbClr val="FFFF00"/>
                </a:highlight>
                <a:latin typeface="ＭＳ Ｐゴシック" panose="020B0600070205080204" pitchFamily="50" charset="-128"/>
                <a:ea typeface="ＭＳ Ｐゴシック" panose="020B0600070205080204" pitchFamily="50" charset="-128"/>
              </a:rPr>
              <a:t>公共用物の管理</a:t>
            </a:r>
            <a:r>
              <a:rPr kumimoji="1" lang="ja-JP" altLang="en-US" dirty="0">
                <a:latin typeface="ＭＳ Ｐゴシック" panose="020B0600070205080204" pitchFamily="50" charset="-128"/>
                <a:ea typeface="ＭＳ Ｐゴシック" panose="020B0600070205080204" pitchFamily="50" charset="-128"/>
              </a:rPr>
              <a:t>（管理者は国又は公共団体）</a:t>
            </a:r>
            <a:endParaRPr kumimoji="1" lang="en-US" altLang="ja-JP" dirty="0">
              <a:latin typeface="ＭＳ Ｐゴシック" panose="020B0600070205080204" pitchFamily="50" charset="-128"/>
              <a:ea typeface="ＭＳ Ｐゴシック" panose="020B0600070205080204" pitchFamily="50" charset="-128"/>
            </a:endParaRPr>
          </a:p>
          <a:p>
            <a:pPr marL="0" indent="0">
              <a:buNone/>
            </a:pPr>
            <a:r>
              <a:rPr lang="ja-JP" altLang="en-US" dirty="0">
                <a:latin typeface="ＭＳ Ｐゴシック" panose="020B0600070205080204" pitchFamily="50" charset="-128"/>
                <a:ea typeface="ＭＳ Ｐゴシック" panose="020B0600070205080204" pitchFamily="50" charset="-128"/>
              </a:rPr>
              <a:t>  </a:t>
            </a:r>
            <a:r>
              <a:rPr lang="ja-JP" altLang="en-US" sz="2400" dirty="0">
                <a:latin typeface="ＭＳ Ｐゴシック" panose="020B0600070205080204" pitchFamily="50" charset="-128"/>
                <a:ea typeface="ＭＳ Ｐゴシック" panose="020B0600070205080204" pitchFamily="50" charset="-128"/>
              </a:rPr>
              <a:t>・公共用物の管理は、</a:t>
            </a:r>
            <a:r>
              <a:rPr lang="ja-JP" altLang="en-US" sz="2400" dirty="0">
                <a:highlight>
                  <a:srgbClr val="FFFF00"/>
                </a:highlight>
                <a:latin typeface="ＭＳ Ｐゴシック" panose="020B0600070205080204" pitchFamily="50" charset="-128"/>
                <a:ea typeface="ＭＳ Ｐゴシック" panose="020B0600070205080204" pitchFamily="50" charset="-128"/>
              </a:rPr>
              <a:t>私物の管理と異なり</a:t>
            </a:r>
            <a:r>
              <a:rPr lang="ja-JP" altLang="en-US" sz="2400" dirty="0">
                <a:latin typeface="ＭＳ Ｐゴシック" panose="020B0600070205080204" pitchFamily="50" charset="-128"/>
                <a:ea typeface="ＭＳ Ｐゴシック" panose="020B0600070205080204" pitchFamily="50" charset="-128"/>
              </a:rPr>
              <a:t>、</a:t>
            </a:r>
            <a:r>
              <a:rPr lang="ja-JP" altLang="en-US" sz="2400" dirty="0">
                <a:highlight>
                  <a:srgbClr val="FFFF00"/>
                </a:highlight>
                <a:latin typeface="ＭＳ Ｐゴシック" panose="020B0600070205080204" pitchFamily="50" charset="-128"/>
                <a:ea typeface="ＭＳ Ｐゴシック" panose="020B0600070205080204" pitchFamily="50" charset="-128"/>
              </a:rPr>
              <a:t>公共用物本来の目的を</a:t>
            </a:r>
            <a:r>
              <a:rPr kumimoji="1" lang="ja-JP" altLang="en-US" sz="2400" dirty="0">
                <a:highlight>
                  <a:srgbClr val="FFFF00"/>
                </a:highlight>
                <a:latin typeface="ＭＳ Ｐゴシック" panose="020B0600070205080204" pitchFamily="50" charset="-128"/>
                <a:ea typeface="ＭＳ Ｐゴシック" panose="020B0600070205080204" pitchFamily="50" charset="-128"/>
              </a:rPr>
              <a:t>達成させるため</a:t>
            </a:r>
            <a:r>
              <a:rPr lang="ja-JP" altLang="en-US" sz="2400" dirty="0">
                <a:highlight>
                  <a:srgbClr val="FFFF00"/>
                </a:highlight>
                <a:latin typeface="ＭＳ Ｐゴシック" panose="020B0600070205080204" pitchFamily="50" charset="-128"/>
                <a:ea typeface="ＭＳ Ｐゴシック" panose="020B0600070205080204" pitchFamily="50" charset="-128"/>
              </a:rPr>
              <a:t>に管理する</a:t>
            </a:r>
            <a:endParaRPr kumimoji="1" lang="en-US" altLang="ja-JP" sz="2400" dirty="0">
              <a:highlight>
                <a:srgbClr val="FFFF00"/>
              </a:highlight>
              <a:latin typeface="ＭＳ Ｐゴシック" panose="020B0600070205080204" pitchFamily="50" charset="-128"/>
              <a:ea typeface="ＭＳ Ｐゴシック" panose="020B0600070205080204" pitchFamily="50" charset="-128"/>
            </a:endParaRPr>
          </a:p>
          <a:p>
            <a:pPr marL="0" indent="0">
              <a:buNone/>
            </a:pPr>
            <a:r>
              <a:rPr lang="en-US" altLang="ja-JP" sz="2400" dirty="0">
                <a:highlight>
                  <a:srgbClr val="FFFF00"/>
                </a:highlight>
                <a:latin typeface="ＭＳ Ｐゴシック" panose="020B0600070205080204" pitchFamily="50" charset="-128"/>
                <a:ea typeface="ＭＳ Ｐゴシック" panose="020B0600070205080204" pitchFamily="50" charset="-128"/>
              </a:rPr>
              <a:t> </a:t>
            </a:r>
            <a:r>
              <a:rPr lang="en-US" altLang="ja-JP" sz="2400" dirty="0">
                <a:latin typeface="ＭＳ Ｐゴシック" panose="020B0600070205080204" pitchFamily="50" charset="-128"/>
                <a:ea typeface="ＭＳ Ｐゴシック" panose="020B0600070205080204" pitchFamily="50" charset="-128"/>
              </a:rPr>
              <a:t>   </a:t>
            </a:r>
            <a:r>
              <a:rPr kumimoji="1" lang="ja-JP" altLang="en-US" sz="2400" dirty="0">
                <a:latin typeface="ＭＳ Ｐゴシック" panose="020B0600070205080204" pitchFamily="50" charset="-128"/>
                <a:ea typeface="ＭＳ Ｐゴシック" panose="020B0600070205080204" pitchFamily="50" charset="-128"/>
              </a:rPr>
              <a:t>点に特色がある。</a:t>
            </a:r>
            <a:endParaRPr kumimoji="1" lang="en-US" altLang="ja-JP" sz="2400" dirty="0">
              <a:latin typeface="ＭＳ Ｐゴシック" panose="020B0600070205080204" pitchFamily="50" charset="-128"/>
              <a:ea typeface="ＭＳ Ｐゴシック" panose="020B0600070205080204" pitchFamily="50" charset="-128"/>
            </a:endParaRPr>
          </a:p>
          <a:p>
            <a:pPr marL="0" indent="0">
              <a:buNone/>
            </a:pPr>
            <a:r>
              <a:rPr kumimoji="1" lang="ja-JP" altLang="en-US" dirty="0">
                <a:latin typeface="ＭＳ Ｐゴシック" panose="020B0600070205080204" pitchFamily="50" charset="-128"/>
                <a:ea typeface="ＭＳ Ｐゴシック" panose="020B0600070205080204" pitchFamily="50" charset="-128"/>
              </a:rPr>
              <a:t>  </a:t>
            </a:r>
            <a:r>
              <a:rPr kumimoji="1" lang="ja-JP" altLang="en-US" sz="2400" dirty="0">
                <a:latin typeface="ＭＳ Ｐゴシック" panose="020B0600070205080204" pitchFamily="50" charset="-128"/>
                <a:ea typeface="ＭＳ Ｐゴシック" panose="020B0600070205080204" pitchFamily="50" charset="-128"/>
              </a:rPr>
              <a:t>・国が管理するからといって、国が勝手に使用したり処分したりできるわけではない。</a:t>
            </a:r>
          </a:p>
        </p:txBody>
      </p:sp>
      <p:sp>
        <p:nvSpPr>
          <p:cNvPr id="5" name="スライド番号プレースホルダー 4">
            <a:extLst>
              <a:ext uri="{FF2B5EF4-FFF2-40B4-BE49-F238E27FC236}">
                <a16:creationId xmlns:a16="http://schemas.microsoft.com/office/drawing/2014/main" id="{B54124A5-8B6B-359F-CE68-A5491E087CFC}"/>
              </a:ext>
            </a:extLst>
          </p:cNvPr>
          <p:cNvSpPr>
            <a:spLocks noGrp="1"/>
          </p:cNvSpPr>
          <p:nvPr>
            <p:ph type="sldNum" sz="quarter" idx="12"/>
          </p:nvPr>
        </p:nvSpPr>
        <p:spPr/>
        <p:txBody>
          <a:bodyPr/>
          <a:lstStyle/>
          <a:p>
            <a:fld id="{2FF15B1A-2357-430D-AF1B-F67811631B38}" type="slidenum">
              <a:rPr kumimoji="1" lang="ja-JP" altLang="en-US" smtClean="0"/>
              <a:t>2</a:t>
            </a:fld>
            <a:endParaRPr kumimoji="1" lang="ja-JP" altLang="en-US"/>
          </a:p>
        </p:txBody>
      </p:sp>
    </p:spTree>
    <p:extLst>
      <p:ext uri="{BB962C8B-B14F-4D97-AF65-F5344CB8AC3E}">
        <p14:creationId xmlns:p14="http://schemas.microsoft.com/office/powerpoint/2010/main" val="2248451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D4A66D7-A999-4240-BE9F-418209BFE7E1}"/>
              </a:ext>
            </a:extLst>
          </p:cNvPr>
          <p:cNvSpPr>
            <a:spLocks noGrp="1"/>
          </p:cNvSpPr>
          <p:nvPr>
            <p:ph type="title"/>
          </p:nvPr>
        </p:nvSpPr>
        <p:spPr>
          <a:xfrm>
            <a:off x="440266" y="-12481"/>
            <a:ext cx="9779000" cy="636426"/>
          </a:xfrm>
        </p:spPr>
        <p:txBody>
          <a:bodyPr>
            <a:normAutofit fontScale="90000"/>
          </a:bodyPr>
          <a:lstStyle/>
          <a:p>
            <a:r>
              <a:rPr lang="ja-JP" altLang="en-US" dirty="0">
                <a:latin typeface="HG丸ｺﾞｼｯｸM-PRO" panose="020F0600000000000000" pitchFamily="50" charset="-128"/>
                <a:ea typeface="HG丸ｺﾞｼｯｸM-PRO" panose="020F0600000000000000" pitchFamily="50" charset="-128"/>
              </a:rPr>
              <a:t> </a:t>
            </a:r>
            <a:r>
              <a:rPr lang="ja-JP" altLang="en-US" sz="3300" b="1" dirty="0">
                <a:solidFill>
                  <a:schemeClr val="accent1"/>
                </a:solidFill>
                <a:latin typeface="游ゴシック" panose="020B0400000000000000" pitchFamily="50" charset="-128"/>
                <a:ea typeface="游ゴシック" panose="020B0400000000000000" pitchFamily="50" charset="-128"/>
              </a:rPr>
              <a:t>中電訴状</a:t>
            </a:r>
            <a:r>
              <a:rPr lang="en-US" altLang="ja-JP" sz="3300" b="1" dirty="0">
                <a:solidFill>
                  <a:schemeClr val="accent1"/>
                </a:solidFill>
                <a:latin typeface="游ゴシック" panose="020B0400000000000000" pitchFamily="50" charset="-128"/>
                <a:ea typeface="游ゴシック" panose="020B0400000000000000" pitchFamily="50" charset="-128"/>
              </a:rPr>
              <a:t>(</a:t>
            </a:r>
            <a:r>
              <a:rPr lang="ja-JP" altLang="en-US" sz="3300" b="1" dirty="0">
                <a:solidFill>
                  <a:schemeClr val="accent1"/>
                </a:solidFill>
                <a:latin typeface="游ゴシック" panose="020B0400000000000000" pitchFamily="50" charset="-128"/>
                <a:ea typeface="游ゴシック" panose="020B0400000000000000" pitchFamily="50" charset="-128"/>
              </a:rPr>
              <a:t>令</a:t>
            </a:r>
            <a:r>
              <a:rPr lang="en-US" altLang="ja-JP" sz="3300" b="1" dirty="0">
                <a:solidFill>
                  <a:schemeClr val="accent1"/>
                </a:solidFill>
                <a:latin typeface="游ゴシック" panose="020B0400000000000000" pitchFamily="50" charset="-128"/>
                <a:ea typeface="游ゴシック" panose="020B0400000000000000" pitchFamily="50" charset="-128"/>
              </a:rPr>
              <a:t>4.10.25)</a:t>
            </a:r>
            <a:r>
              <a:rPr lang="ja-JP" altLang="en-US" sz="3300" b="1" dirty="0">
                <a:solidFill>
                  <a:schemeClr val="accent1"/>
                </a:solidFill>
                <a:latin typeface="游ゴシック" panose="020B0400000000000000" pitchFamily="50" charset="-128"/>
                <a:ea typeface="游ゴシック" panose="020B0400000000000000" pitchFamily="50" charset="-128"/>
              </a:rPr>
              <a:t>の主張</a:t>
            </a:r>
          </a:p>
        </p:txBody>
      </p:sp>
      <p:sp>
        <p:nvSpPr>
          <p:cNvPr id="3" name="コンテンツ プレースホルダー 2">
            <a:extLst>
              <a:ext uri="{FF2B5EF4-FFF2-40B4-BE49-F238E27FC236}">
                <a16:creationId xmlns:a16="http://schemas.microsoft.com/office/drawing/2014/main" id="{9C208185-9050-4941-BC38-62DD06E3ADF7}"/>
              </a:ext>
            </a:extLst>
          </p:cNvPr>
          <p:cNvSpPr>
            <a:spLocks noGrp="1"/>
          </p:cNvSpPr>
          <p:nvPr>
            <p:ph sz="half" idx="1"/>
          </p:nvPr>
        </p:nvSpPr>
        <p:spPr>
          <a:xfrm>
            <a:off x="275167" y="623945"/>
            <a:ext cx="11641666" cy="6301788"/>
          </a:xfrm>
        </p:spPr>
        <p:txBody>
          <a:bodyPr>
            <a:noAutofit/>
          </a:bodyPr>
          <a:lstStyle/>
          <a:p>
            <a:pPr marL="514350" indent="-514350">
              <a:buAutoNum type="arabicPeriod"/>
            </a:pPr>
            <a:r>
              <a:rPr lang="ja-JP" altLang="en-US" sz="2600" b="1" dirty="0">
                <a:solidFill>
                  <a:schemeClr val="accent1"/>
                </a:solidFill>
                <a:latin typeface="游ゴシック" panose="020B0400000000000000" pitchFamily="50" charset="-128"/>
                <a:ea typeface="游ゴシック" panose="020B0400000000000000" pitchFamily="50" charset="-128"/>
              </a:rPr>
              <a:t>公有水面埋立権に基づく妨害排除</a:t>
            </a:r>
            <a:r>
              <a:rPr lang="en-US" altLang="ja-JP" sz="2600" b="1" dirty="0">
                <a:solidFill>
                  <a:schemeClr val="accent1"/>
                </a:solidFill>
                <a:latin typeface="游ゴシック" panose="020B0400000000000000" pitchFamily="50" charset="-128"/>
                <a:ea typeface="游ゴシック" panose="020B0400000000000000" pitchFamily="50" charset="-128"/>
              </a:rPr>
              <a:t>(</a:t>
            </a:r>
            <a:r>
              <a:rPr lang="ja-JP" altLang="en-US" sz="2600" b="1" dirty="0">
                <a:solidFill>
                  <a:schemeClr val="accent1"/>
                </a:solidFill>
                <a:latin typeface="游ゴシック" panose="020B0400000000000000" pitchFamily="50" charset="-128"/>
                <a:ea typeface="游ゴシック" panose="020B0400000000000000" pitchFamily="50" charset="-128"/>
              </a:rPr>
              <a:t>予防</a:t>
            </a:r>
            <a:r>
              <a:rPr lang="en-US" altLang="ja-JP" sz="2600" b="1" dirty="0">
                <a:solidFill>
                  <a:schemeClr val="accent1"/>
                </a:solidFill>
                <a:latin typeface="游ゴシック" panose="020B0400000000000000" pitchFamily="50" charset="-128"/>
                <a:ea typeface="游ゴシック" panose="020B0400000000000000" pitchFamily="50" charset="-128"/>
              </a:rPr>
              <a:t>)</a:t>
            </a:r>
            <a:r>
              <a:rPr lang="ja-JP" altLang="en-US" sz="2600" b="1" dirty="0">
                <a:solidFill>
                  <a:schemeClr val="accent1"/>
                </a:solidFill>
                <a:latin typeface="游ゴシック" panose="020B0400000000000000" pitchFamily="50" charset="-128"/>
                <a:ea typeface="游ゴシック" panose="020B0400000000000000" pitchFamily="50" charset="-128"/>
              </a:rPr>
              <a:t>請求</a:t>
            </a:r>
            <a:endParaRPr lang="en-US" altLang="ja-JP" sz="2600" b="1" dirty="0">
              <a:solidFill>
                <a:schemeClr val="accent1"/>
              </a:solidFill>
              <a:latin typeface="游ゴシック" panose="020B0400000000000000" pitchFamily="50" charset="-128"/>
              <a:ea typeface="游ゴシック" panose="020B0400000000000000" pitchFamily="50" charset="-128"/>
            </a:endParaRPr>
          </a:p>
          <a:p>
            <a:pPr marL="0" indent="0">
              <a:buNone/>
            </a:pPr>
            <a:r>
              <a:rPr lang="ja-JP" altLang="en-US" sz="2400" b="1" dirty="0">
                <a:latin typeface="HG丸ｺﾞｼｯｸM-PRO" panose="020F0600000000000000" pitchFamily="50" charset="-128"/>
                <a:ea typeface="HG丸ｺﾞｼｯｸM-PRO" panose="020F0600000000000000" pitchFamily="50" charset="-128"/>
              </a:rPr>
              <a:t>  </a:t>
            </a:r>
            <a:r>
              <a:rPr lang="ja-JP" altLang="en-US" sz="2200" dirty="0">
                <a:solidFill>
                  <a:schemeClr val="accent1"/>
                </a:solidFill>
                <a:latin typeface="ＭＳ Ｐゴシック" panose="020B0600070205080204" pitchFamily="50" charset="-128"/>
                <a:ea typeface="ＭＳ Ｐゴシック" panose="020B0600070205080204" pitchFamily="50" charset="-128"/>
              </a:rPr>
              <a:t>①</a:t>
            </a:r>
            <a:r>
              <a:rPr lang="ja-JP" altLang="en-US" sz="2200" dirty="0">
                <a:solidFill>
                  <a:schemeClr val="accent1"/>
                </a:solidFill>
                <a:highlight>
                  <a:srgbClr val="FFFF00"/>
                </a:highlight>
                <a:latin typeface="ＭＳ Ｐゴシック" panose="020B0600070205080204" pitchFamily="50" charset="-128"/>
                <a:ea typeface="ＭＳ Ｐゴシック" panose="020B0600070205080204" pitchFamily="50" charset="-128"/>
              </a:rPr>
              <a:t>公有水面を支配し管理する権能</a:t>
            </a:r>
            <a:r>
              <a:rPr lang="ja-JP" altLang="en-US" sz="2200" dirty="0">
                <a:solidFill>
                  <a:schemeClr val="accent1"/>
                </a:solidFill>
                <a:latin typeface="ＭＳ Ｐゴシック" panose="020B0600070205080204" pitchFamily="50" charset="-128"/>
                <a:ea typeface="ＭＳ Ｐゴシック" panose="020B0600070205080204" pitchFamily="50" charset="-128"/>
              </a:rPr>
              <a:t>は、国がこれを有する。</a:t>
            </a:r>
            <a:endParaRPr lang="en-US" altLang="ja-JP" sz="2200" dirty="0">
              <a:solidFill>
                <a:schemeClr val="accent1"/>
              </a:solidFill>
              <a:latin typeface="ＭＳ Ｐゴシック" panose="020B0600070205080204" pitchFamily="50" charset="-128"/>
              <a:ea typeface="ＭＳ Ｐゴシック" panose="020B0600070205080204" pitchFamily="50" charset="-128"/>
            </a:endParaRPr>
          </a:p>
          <a:p>
            <a:pPr marL="0" indent="0">
              <a:buNone/>
            </a:pPr>
            <a:r>
              <a:rPr lang="en-US" altLang="ja-JP" sz="2200" dirty="0">
                <a:solidFill>
                  <a:schemeClr val="accent1"/>
                </a:solidFill>
                <a:latin typeface="ＭＳ Ｐゴシック" panose="020B0600070205080204" pitchFamily="50" charset="-128"/>
                <a:ea typeface="ＭＳ Ｐゴシック" panose="020B0600070205080204" pitchFamily="50" charset="-128"/>
              </a:rPr>
              <a:t>  </a:t>
            </a:r>
            <a:r>
              <a:rPr lang="ja-JP" altLang="en-US" sz="2200" dirty="0">
                <a:solidFill>
                  <a:schemeClr val="accent1"/>
                </a:solidFill>
                <a:latin typeface="ＭＳ Ｐゴシック" panose="020B0600070205080204" pitchFamily="50" charset="-128"/>
                <a:ea typeface="ＭＳ Ｐゴシック" panose="020B0600070205080204" pitchFamily="50" charset="-128"/>
              </a:rPr>
              <a:t>②国から委任を受けた知事から①の権能に基づく埋立免許を付与された者は、</a:t>
            </a:r>
            <a:r>
              <a:rPr lang="ja-JP" altLang="en-US" sz="2200" dirty="0">
                <a:solidFill>
                  <a:schemeClr val="accent1"/>
                </a:solidFill>
                <a:highlight>
                  <a:srgbClr val="FFFF00"/>
                </a:highlight>
                <a:latin typeface="ＭＳ Ｐゴシック" panose="020B0600070205080204" pitchFamily="50" charset="-128"/>
                <a:ea typeface="ＭＳ Ｐゴシック" panose="020B0600070205080204" pitchFamily="50" charset="-128"/>
              </a:rPr>
              <a:t>埋立を排他的</a:t>
            </a:r>
            <a:endParaRPr lang="en-US" altLang="ja-JP" sz="2200" dirty="0">
              <a:solidFill>
                <a:schemeClr val="accent1"/>
              </a:solidFill>
              <a:highlight>
                <a:srgbClr val="FFFF00"/>
              </a:highlight>
              <a:latin typeface="ＭＳ Ｐゴシック" panose="020B0600070205080204" pitchFamily="50" charset="-128"/>
              <a:ea typeface="ＭＳ Ｐゴシック" panose="020B0600070205080204" pitchFamily="50" charset="-128"/>
            </a:endParaRPr>
          </a:p>
          <a:p>
            <a:pPr marL="0" indent="0">
              <a:buNone/>
            </a:pPr>
            <a:r>
              <a:rPr lang="ja-JP" altLang="en-US" sz="2200" dirty="0">
                <a:solidFill>
                  <a:schemeClr val="accent1"/>
                </a:solidFill>
                <a:latin typeface="ＭＳ Ｐゴシック" panose="020B0600070205080204" pitchFamily="50" charset="-128"/>
                <a:ea typeface="ＭＳ Ｐゴシック" panose="020B0600070205080204" pitchFamily="50" charset="-128"/>
              </a:rPr>
              <a:t>　   に</a:t>
            </a:r>
            <a:r>
              <a:rPr lang="ja-JP" altLang="en-US" sz="2200" dirty="0">
                <a:solidFill>
                  <a:schemeClr val="accent1"/>
                </a:solidFill>
                <a:highlight>
                  <a:srgbClr val="FFFF00"/>
                </a:highlight>
                <a:latin typeface="ＭＳ Ｐゴシック" panose="020B0600070205080204" pitchFamily="50" charset="-128"/>
                <a:ea typeface="ＭＳ Ｐゴシック" panose="020B0600070205080204" pitchFamily="50" charset="-128"/>
              </a:rPr>
              <a:t>行ない、土地を造成することのできる</a:t>
            </a:r>
            <a:r>
              <a:rPr lang="ja-JP" altLang="en-US" sz="2200" dirty="0">
                <a:solidFill>
                  <a:schemeClr val="accent1"/>
                </a:solidFill>
                <a:latin typeface="ＭＳ Ｐゴシック" panose="020B0600070205080204" pitchFamily="50" charset="-128"/>
                <a:ea typeface="ＭＳ Ｐゴシック" panose="020B0600070205080204" pitchFamily="50" charset="-128"/>
              </a:rPr>
              <a:t>地位を取得する。</a:t>
            </a:r>
            <a:endParaRPr lang="en-US" altLang="ja-JP" sz="2200" dirty="0">
              <a:solidFill>
                <a:schemeClr val="accent1"/>
              </a:solidFill>
              <a:latin typeface="ＭＳ Ｐゴシック" panose="020B0600070205080204" pitchFamily="50" charset="-128"/>
              <a:ea typeface="ＭＳ Ｐゴシック" panose="020B0600070205080204" pitchFamily="50" charset="-128"/>
            </a:endParaRPr>
          </a:p>
          <a:p>
            <a:pPr marL="0" indent="0">
              <a:buNone/>
            </a:pPr>
            <a:r>
              <a:rPr lang="ja-JP" altLang="en-US" sz="2200" dirty="0">
                <a:solidFill>
                  <a:schemeClr val="accent1"/>
                </a:solidFill>
                <a:latin typeface="ＭＳ Ｐゴシック" panose="020B0600070205080204" pitchFamily="50" charset="-128"/>
                <a:ea typeface="ＭＳ Ｐゴシック" panose="020B0600070205080204" pitchFamily="50" charset="-128"/>
              </a:rPr>
              <a:t>  ⓷埋立免許取得者</a:t>
            </a:r>
            <a:r>
              <a:rPr lang="en-US" altLang="ja-JP" sz="2200" dirty="0">
                <a:solidFill>
                  <a:schemeClr val="accent1"/>
                </a:solidFill>
                <a:latin typeface="ＭＳ Ｐゴシック" panose="020B0600070205080204" pitchFamily="50" charset="-128"/>
                <a:ea typeface="ＭＳ Ｐゴシック" panose="020B0600070205080204" pitchFamily="50" charset="-128"/>
              </a:rPr>
              <a:t>(</a:t>
            </a:r>
            <a:r>
              <a:rPr lang="ja-JP" altLang="en-US" sz="2200" dirty="0">
                <a:solidFill>
                  <a:schemeClr val="accent1"/>
                </a:solidFill>
                <a:latin typeface="ＭＳ Ｐゴシック" panose="020B0600070205080204" pitchFamily="50" charset="-128"/>
                <a:ea typeface="ＭＳ Ｐゴシック" panose="020B0600070205080204" pitchFamily="50" charset="-128"/>
              </a:rPr>
              <a:t>埋立権者</a:t>
            </a:r>
            <a:r>
              <a:rPr lang="en-US" altLang="ja-JP" sz="2200" dirty="0">
                <a:solidFill>
                  <a:schemeClr val="accent1"/>
                </a:solidFill>
                <a:latin typeface="ＭＳ Ｐゴシック" panose="020B0600070205080204" pitchFamily="50" charset="-128"/>
                <a:ea typeface="ＭＳ Ｐゴシック" panose="020B0600070205080204" pitchFamily="50" charset="-128"/>
              </a:rPr>
              <a:t>)</a:t>
            </a:r>
            <a:r>
              <a:rPr lang="ja-JP" altLang="en-US" sz="2200" dirty="0">
                <a:solidFill>
                  <a:schemeClr val="accent1"/>
                </a:solidFill>
                <a:latin typeface="ＭＳ Ｐゴシック" panose="020B0600070205080204" pitchFamily="50" charset="-128"/>
                <a:ea typeface="ＭＳ Ｐゴシック" panose="020B0600070205080204" pitchFamily="50" charset="-128"/>
              </a:rPr>
              <a:t>は、埋立の</a:t>
            </a:r>
            <a:r>
              <a:rPr lang="ja-JP" altLang="en-US" sz="2200" dirty="0">
                <a:solidFill>
                  <a:schemeClr val="accent1"/>
                </a:solidFill>
                <a:highlight>
                  <a:srgbClr val="FFFF00"/>
                </a:highlight>
                <a:latin typeface="ＭＳ Ｐゴシック" panose="020B0600070205080204" pitchFamily="50" charset="-128"/>
                <a:ea typeface="ＭＳ Ｐゴシック" panose="020B0600070205080204" pitchFamily="50" charset="-128"/>
              </a:rPr>
              <a:t>竣功認可の告示のとき、埋立地の所有権を取得</a:t>
            </a:r>
            <a:r>
              <a:rPr lang="ja-JP" altLang="en-US" sz="2200" dirty="0">
                <a:solidFill>
                  <a:schemeClr val="accent1"/>
                </a:solidFill>
                <a:latin typeface="ＭＳ Ｐゴシック" panose="020B0600070205080204" pitchFamily="50" charset="-128"/>
                <a:ea typeface="ＭＳ Ｐゴシック" panose="020B0600070205080204" pitchFamily="50" charset="-128"/>
              </a:rPr>
              <a:t>する。</a:t>
            </a:r>
            <a:endParaRPr lang="en-US" altLang="ja-JP" sz="2200" dirty="0">
              <a:solidFill>
                <a:schemeClr val="accent1"/>
              </a:solidFill>
              <a:latin typeface="ＭＳ Ｐゴシック" panose="020B0600070205080204" pitchFamily="50" charset="-128"/>
              <a:ea typeface="ＭＳ Ｐゴシック" panose="020B0600070205080204" pitchFamily="50" charset="-128"/>
            </a:endParaRPr>
          </a:p>
          <a:p>
            <a:pPr marL="0" indent="0">
              <a:buNone/>
            </a:pPr>
            <a:r>
              <a:rPr lang="ja-JP" altLang="en-US" sz="2200" dirty="0">
                <a:solidFill>
                  <a:schemeClr val="accent1"/>
                </a:solidFill>
                <a:latin typeface="ＭＳ Ｐゴシック" panose="020B0600070205080204" pitchFamily="50" charset="-128"/>
                <a:ea typeface="ＭＳ Ｐゴシック" panose="020B0600070205080204" pitchFamily="50" charset="-128"/>
              </a:rPr>
              <a:t>  ⓸ゆえに、埋立免許に基づく公有水面</a:t>
            </a:r>
            <a:r>
              <a:rPr lang="ja-JP" altLang="en-US" sz="2200" dirty="0">
                <a:solidFill>
                  <a:schemeClr val="accent1"/>
                </a:solidFill>
                <a:highlight>
                  <a:srgbClr val="FFFF00"/>
                </a:highlight>
                <a:latin typeface="ＭＳ Ｐゴシック" panose="020B0600070205080204" pitchFamily="50" charset="-128"/>
                <a:ea typeface="ＭＳ Ｐゴシック" panose="020B0600070205080204" pitchFamily="50" charset="-128"/>
              </a:rPr>
              <a:t>埋立権は</a:t>
            </a:r>
            <a:r>
              <a:rPr lang="ja-JP" altLang="en-US" sz="2200" dirty="0">
                <a:solidFill>
                  <a:schemeClr val="accent1"/>
                </a:solidFill>
                <a:latin typeface="ＭＳ Ｐゴシック" panose="020B0600070205080204" pitchFamily="50" charset="-128"/>
                <a:ea typeface="ＭＳ Ｐゴシック" panose="020B0600070205080204" pitchFamily="50" charset="-128"/>
              </a:rPr>
              <a:t>、埋立地所有権の確保を可能にするため、埋立</a:t>
            </a:r>
            <a:endParaRPr lang="en-US" altLang="ja-JP" sz="2200" dirty="0">
              <a:solidFill>
                <a:schemeClr val="accent1"/>
              </a:solidFill>
              <a:latin typeface="ＭＳ Ｐゴシック" panose="020B0600070205080204" pitchFamily="50" charset="-128"/>
              <a:ea typeface="ＭＳ Ｐゴシック" panose="020B0600070205080204" pitchFamily="50" charset="-128"/>
            </a:endParaRPr>
          </a:p>
          <a:p>
            <a:pPr marL="0" indent="0">
              <a:buNone/>
            </a:pPr>
            <a:r>
              <a:rPr lang="en-US" altLang="ja-JP" sz="2200" dirty="0">
                <a:solidFill>
                  <a:schemeClr val="accent1"/>
                </a:solidFill>
                <a:latin typeface="ＭＳ Ｐゴシック" panose="020B0600070205080204" pitchFamily="50" charset="-128"/>
                <a:ea typeface="ＭＳ Ｐゴシック" panose="020B0600070205080204" pitchFamily="50" charset="-128"/>
              </a:rPr>
              <a:t>     </a:t>
            </a:r>
            <a:r>
              <a:rPr lang="ja-JP" altLang="en-US" sz="2200" dirty="0">
                <a:solidFill>
                  <a:schemeClr val="accent1"/>
                </a:solidFill>
                <a:latin typeface="ＭＳ Ｐゴシック" panose="020B0600070205080204" pitchFamily="50" charset="-128"/>
                <a:ea typeface="ＭＳ Ｐゴシック" panose="020B0600070205080204" pitchFamily="50" charset="-128"/>
              </a:rPr>
              <a:t>工事の竣功を</a:t>
            </a:r>
            <a:r>
              <a:rPr lang="ja-JP" altLang="en-US" sz="2200" u="sng" dirty="0">
                <a:solidFill>
                  <a:schemeClr val="accent1"/>
                </a:solidFill>
                <a:highlight>
                  <a:srgbClr val="FFFF00"/>
                </a:highlight>
                <a:latin typeface="ＭＳ Ｐゴシック" panose="020B0600070205080204" pitchFamily="50" charset="-128"/>
                <a:ea typeface="ＭＳ Ｐゴシック" panose="020B0600070205080204" pitchFamily="50" charset="-128"/>
              </a:rPr>
              <a:t>妨害する者を排除し、あるいは予防する権能</a:t>
            </a:r>
            <a:r>
              <a:rPr lang="ja-JP" altLang="en-US" sz="2200" dirty="0">
                <a:solidFill>
                  <a:schemeClr val="accent1"/>
                </a:solidFill>
                <a:highlight>
                  <a:srgbClr val="FFFF00"/>
                </a:highlight>
                <a:latin typeface="ＭＳ Ｐゴシック" panose="020B0600070205080204" pitchFamily="50" charset="-128"/>
                <a:ea typeface="ＭＳ Ｐゴシック" panose="020B0600070205080204" pitchFamily="50" charset="-128"/>
              </a:rPr>
              <a:t>を内在させている</a:t>
            </a:r>
            <a:r>
              <a:rPr lang="ja-JP" altLang="en-US" sz="2200" dirty="0">
                <a:solidFill>
                  <a:schemeClr val="accent1"/>
                </a:solidFill>
                <a:latin typeface="ＭＳ Ｐゴシック" panose="020B0600070205080204" pitchFamily="50" charset="-128"/>
                <a:ea typeface="ＭＳ Ｐゴシック" panose="020B0600070205080204" pitchFamily="50" charset="-128"/>
              </a:rPr>
              <a:t>と解すべき。</a:t>
            </a:r>
            <a:endParaRPr lang="en-US" altLang="ja-JP" sz="2200" dirty="0">
              <a:solidFill>
                <a:schemeClr val="accent1"/>
              </a:solidFill>
              <a:latin typeface="ＭＳ Ｐゴシック" panose="020B0600070205080204" pitchFamily="50" charset="-128"/>
              <a:ea typeface="ＭＳ Ｐゴシック" panose="020B0600070205080204" pitchFamily="50" charset="-128"/>
            </a:endParaRPr>
          </a:p>
          <a:p>
            <a:pPr marL="0" indent="0">
              <a:buNone/>
            </a:pPr>
            <a:r>
              <a:rPr lang="en-US" altLang="ja-JP" sz="2200" dirty="0">
                <a:solidFill>
                  <a:schemeClr val="accent1"/>
                </a:solidFill>
                <a:latin typeface="ＭＳ Ｐゴシック" panose="020B0600070205080204" pitchFamily="50" charset="-128"/>
                <a:ea typeface="ＭＳ Ｐゴシック" panose="020B0600070205080204" pitchFamily="50" charset="-128"/>
              </a:rPr>
              <a:t>   </a:t>
            </a:r>
            <a:r>
              <a:rPr lang="ja-JP" altLang="en-US" sz="2200" b="1" dirty="0">
                <a:solidFill>
                  <a:srgbClr val="00B050"/>
                </a:solidFill>
                <a:latin typeface="ＭＳ Ｐゴシック" panose="020B0600070205080204" pitchFamily="50" charset="-128"/>
                <a:ea typeface="ＭＳ Ｐゴシック" panose="020B0600070205080204" pitchFamily="50" charset="-128"/>
              </a:rPr>
              <a:t>熊本コメント：①②は誤解を招く表現、⓷は〇正しい、⓸は</a:t>
            </a:r>
            <a:r>
              <a:rPr lang="en-US" altLang="ja-JP" sz="2200" b="1" dirty="0">
                <a:solidFill>
                  <a:srgbClr val="00B050"/>
                </a:solidFill>
                <a:latin typeface="ＭＳ Ｐゴシック" panose="020B0600070205080204" pitchFamily="50" charset="-128"/>
                <a:ea typeface="ＭＳ Ｐゴシック" panose="020B0600070205080204" pitchFamily="50" charset="-128"/>
              </a:rPr>
              <a:t>×</a:t>
            </a:r>
            <a:r>
              <a:rPr lang="ja-JP" altLang="en-US" sz="2200" b="1" dirty="0">
                <a:solidFill>
                  <a:srgbClr val="00B050"/>
                </a:solidFill>
                <a:latin typeface="ＭＳ Ｐゴシック" panose="020B0600070205080204" pitchFamily="50" charset="-128"/>
                <a:ea typeface="ＭＳ Ｐゴシック" panose="020B0600070205080204" pitchFamily="50" charset="-128"/>
              </a:rPr>
              <a:t>誤り。</a:t>
            </a:r>
            <a:endParaRPr lang="en-US" altLang="ja-JP" sz="2200" b="1" dirty="0">
              <a:solidFill>
                <a:srgbClr val="00B050"/>
              </a:solidFill>
              <a:latin typeface="HG丸ｺﾞｼｯｸM-PRO" panose="020F0600000000000000" pitchFamily="50" charset="-128"/>
              <a:ea typeface="HG丸ｺﾞｼｯｸM-PRO" panose="020F0600000000000000" pitchFamily="50" charset="-128"/>
            </a:endParaRPr>
          </a:p>
          <a:p>
            <a:pPr marL="0" indent="0">
              <a:buNone/>
            </a:pPr>
            <a:r>
              <a:rPr lang="en-US" altLang="ja-JP" sz="2600" b="1" dirty="0">
                <a:solidFill>
                  <a:schemeClr val="accent1"/>
                </a:solidFill>
                <a:latin typeface="游ゴシック" panose="020B0400000000000000" pitchFamily="50" charset="-128"/>
                <a:ea typeface="游ゴシック" panose="020B0400000000000000" pitchFamily="50" charset="-128"/>
              </a:rPr>
              <a:t>2. </a:t>
            </a:r>
            <a:r>
              <a:rPr lang="ja-JP" altLang="en-US" sz="2600" b="1" dirty="0">
                <a:solidFill>
                  <a:schemeClr val="accent1"/>
                </a:solidFill>
                <a:latin typeface="游ゴシック" panose="020B0400000000000000" pitchFamily="50" charset="-128"/>
                <a:ea typeface="游ゴシック" panose="020B0400000000000000" pitchFamily="50" charset="-128"/>
              </a:rPr>
              <a:t>占有権に基づく保全請求</a:t>
            </a:r>
            <a:endParaRPr lang="en-US" altLang="ja-JP" sz="2600" b="1" dirty="0">
              <a:solidFill>
                <a:schemeClr val="accent1"/>
              </a:solidFill>
              <a:latin typeface="游ゴシック" panose="020B0400000000000000" pitchFamily="50" charset="-128"/>
              <a:ea typeface="游ゴシック" panose="020B0400000000000000" pitchFamily="50" charset="-128"/>
            </a:endParaRPr>
          </a:p>
          <a:p>
            <a:pPr marL="0" indent="0">
              <a:buNone/>
            </a:pPr>
            <a:r>
              <a:rPr lang="en-US" altLang="ja-JP" sz="2200" dirty="0">
                <a:solidFill>
                  <a:schemeClr val="accent1"/>
                </a:solidFill>
                <a:latin typeface="HG丸ｺﾞｼｯｸM-PRO" panose="020F0600000000000000" pitchFamily="50" charset="-128"/>
                <a:ea typeface="HG丸ｺﾞｼｯｸM-PRO" panose="020F0600000000000000" pitchFamily="50" charset="-128"/>
              </a:rPr>
              <a:t>  </a:t>
            </a:r>
            <a:r>
              <a:rPr lang="ja-JP" altLang="en-US" sz="2200" dirty="0">
                <a:solidFill>
                  <a:schemeClr val="accent1"/>
                </a:solidFill>
                <a:latin typeface="ＭＳ Ｐゴシック" panose="020B0600070205080204" pitchFamily="50" charset="-128"/>
                <a:ea typeface="ＭＳ Ｐゴシック" panose="020B0600070205080204" pitchFamily="50" charset="-128"/>
              </a:rPr>
              <a:t>①埋立免許取得者は、</a:t>
            </a:r>
            <a:r>
              <a:rPr lang="ja-JP" altLang="en-US" sz="2200" u="sng" dirty="0">
                <a:solidFill>
                  <a:schemeClr val="accent1"/>
                </a:solidFill>
                <a:highlight>
                  <a:srgbClr val="FFFF00"/>
                </a:highlight>
                <a:latin typeface="ＭＳ Ｐゴシック" panose="020B0600070205080204" pitchFamily="50" charset="-128"/>
                <a:ea typeface="ＭＳ Ｐゴシック" panose="020B0600070205080204" pitchFamily="50" charset="-128"/>
              </a:rPr>
              <a:t>公有水面の一定部分を占有</a:t>
            </a:r>
            <a:r>
              <a:rPr lang="ja-JP" altLang="en-US" sz="2200" dirty="0">
                <a:solidFill>
                  <a:schemeClr val="accent1"/>
                </a:solidFill>
                <a:highlight>
                  <a:srgbClr val="FFFF00"/>
                </a:highlight>
                <a:latin typeface="ＭＳ Ｐゴシック" panose="020B0600070205080204" pitchFamily="50" charset="-128"/>
                <a:ea typeface="ＭＳ Ｐゴシック" panose="020B0600070205080204" pitchFamily="50" charset="-128"/>
              </a:rPr>
              <a:t>して</a:t>
            </a:r>
            <a:r>
              <a:rPr lang="ja-JP" altLang="en-US" sz="2200" dirty="0">
                <a:solidFill>
                  <a:schemeClr val="accent1"/>
                </a:solidFill>
                <a:latin typeface="ＭＳ Ｐゴシック" panose="020B0600070205080204" pitchFamily="50" charset="-128"/>
                <a:ea typeface="ＭＳ Ｐゴシック" panose="020B0600070205080204" pitchFamily="50" charset="-128"/>
              </a:rPr>
              <a:t>埋立工事を施行する権能を付与される</a:t>
            </a:r>
            <a:endParaRPr lang="en-US" altLang="ja-JP" sz="2200" dirty="0">
              <a:solidFill>
                <a:schemeClr val="accent1"/>
              </a:solidFill>
              <a:latin typeface="ＭＳ Ｐゴシック" panose="020B0600070205080204" pitchFamily="50" charset="-128"/>
              <a:ea typeface="ＭＳ Ｐゴシック" panose="020B0600070205080204" pitchFamily="50" charset="-128"/>
            </a:endParaRPr>
          </a:p>
          <a:p>
            <a:pPr marL="0" indent="0">
              <a:buNone/>
            </a:pPr>
            <a:r>
              <a:rPr lang="ja-JP" altLang="en-US" sz="2200" dirty="0">
                <a:solidFill>
                  <a:schemeClr val="accent1"/>
                </a:solidFill>
                <a:latin typeface="ＭＳ Ｐゴシック" panose="020B0600070205080204" pitchFamily="50" charset="-128"/>
                <a:ea typeface="ＭＳ Ｐゴシック" panose="020B0600070205080204" pitchFamily="50" charset="-128"/>
              </a:rPr>
              <a:t>　　のであるから、</a:t>
            </a:r>
            <a:r>
              <a:rPr lang="ja-JP" altLang="en-US" sz="2200" u="sng" dirty="0">
                <a:solidFill>
                  <a:schemeClr val="accent1"/>
                </a:solidFill>
                <a:highlight>
                  <a:srgbClr val="FFFF00"/>
                </a:highlight>
                <a:latin typeface="ＭＳ Ｐゴシック" panose="020B0600070205080204" pitchFamily="50" charset="-128"/>
                <a:ea typeface="ＭＳ Ｐゴシック" panose="020B0600070205080204" pitchFamily="50" charset="-128"/>
              </a:rPr>
              <a:t>占有権に基づく保全を請求</a:t>
            </a:r>
            <a:r>
              <a:rPr lang="ja-JP" altLang="en-US" sz="2200" dirty="0">
                <a:solidFill>
                  <a:schemeClr val="accent1"/>
                </a:solidFill>
                <a:latin typeface="ＭＳ Ｐゴシック" panose="020B0600070205080204" pitchFamily="50" charset="-128"/>
                <a:ea typeface="ＭＳ Ｐゴシック" panose="020B0600070205080204" pitchFamily="50" charset="-128"/>
              </a:rPr>
              <a:t>できる。</a:t>
            </a:r>
            <a:endParaRPr lang="en-US" altLang="ja-JP" sz="2200" dirty="0">
              <a:solidFill>
                <a:schemeClr val="accent1"/>
              </a:solidFill>
              <a:latin typeface="ＭＳ Ｐゴシック" panose="020B0600070205080204" pitchFamily="50" charset="-128"/>
              <a:ea typeface="ＭＳ Ｐゴシック" panose="020B0600070205080204" pitchFamily="50" charset="-128"/>
            </a:endParaRPr>
          </a:p>
          <a:p>
            <a:pPr marL="0" indent="0">
              <a:buNone/>
            </a:pPr>
            <a:r>
              <a:rPr lang="ja-JP" altLang="en-US" sz="2000" dirty="0">
                <a:effectLst/>
                <a:ea typeface="ＭＳ Ｐ明朝" panose="02020600040205080304" pitchFamily="18" charset="-128"/>
                <a:cs typeface="Times New Roman" panose="02020603050405020304" pitchFamily="18" charset="0"/>
              </a:rPr>
              <a:t>    </a:t>
            </a:r>
            <a:r>
              <a:rPr lang="ja-JP" altLang="en-US" sz="20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注</a:t>
            </a:r>
            <a:r>
              <a:rPr lang="en-US" altLang="ja-JP" sz="20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r>
              <a:rPr lang="ja-JP" altLang="ja-JP" sz="20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民法</a:t>
            </a:r>
            <a:r>
              <a:rPr lang="en-US" altLang="ja-JP" sz="20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199</a:t>
            </a:r>
            <a:r>
              <a:rPr lang="ja-JP" altLang="ja-JP" sz="20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条</a:t>
            </a:r>
            <a:r>
              <a:rPr lang="en-US" altLang="ja-JP" sz="20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r>
              <a:rPr lang="ja-JP" altLang="ja-JP" sz="20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占有者がその占有を妨害されるおそれがあるときは、占有保全の訴えにより、その妨害</a:t>
            </a:r>
            <a:endParaRPr lang="en-US" altLang="ja-JP" sz="20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marL="0" indent="0">
              <a:buNone/>
            </a:pPr>
            <a:r>
              <a:rPr lang="ja-JP" altLang="en-US" sz="20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en-US" sz="2000" dirty="0">
                <a:latin typeface="ＭＳ Ｐゴシック" panose="020B0600070205080204" pitchFamily="50" charset="-128"/>
                <a:ea typeface="ＭＳ Ｐゴシック" panose="020B0600070205080204" pitchFamily="50" charset="-128"/>
                <a:cs typeface="Times New Roman" panose="02020603050405020304" pitchFamily="18" charset="0"/>
              </a:rPr>
              <a:t>の</a:t>
            </a:r>
            <a:r>
              <a:rPr lang="ja-JP" altLang="ja-JP" sz="20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予防又は損害賠償の担保を請求することができる。</a:t>
            </a:r>
            <a:endParaRPr lang="en-US" altLang="ja-JP" sz="2000" b="1" dirty="0">
              <a:latin typeface="ＭＳ Ｐゴシック" panose="020B0600070205080204" pitchFamily="50" charset="-128"/>
              <a:ea typeface="ＭＳ Ｐゴシック" panose="020B0600070205080204" pitchFamily="50" charset="-128"/>
            </a:endParaRPr>
          </a:p>
          <a:p>
            <a:pPr marL="0" indent="0">
              <a:buNone/>
            </a:pPr>
            <a:r>
              <a:rPr lang="ja-JP" altLang="en-US" sz="2400" b="1" dirty="0">
                <a:solidFill>
                  <a:srgbClr val="00B050"/>
                </a:solidFill>
                <a:latin typeface="ＭＳ Ｐゴシック" panose="020B0600070205080204" pitchFamily="50" charset="-128"/>
                <a:ea typeface="ＭＳ Ｐゴシック" panose="020B0600070205080204" pitchFamily="50" charset="-128"/>
              </a:rPr>
              <a:t>   </a:t>
            </a:r>
            <a:r>
              <a:rPr lang="ja-JP" altLang="en-US" sz="2200" b="1" dirty="0">
                <a:solidFill>
                  <a:srgbClr val="00B050"/>
                </a:solidFill>
                <a:latin typeface="ＭＳ Ｐゴシック" panose="020B0600070205080204" pitchFamily="50" charset="-128"/>
                <a:ea typeface="ＭＳ Ｐゴシック" panose="020B0600070205080204" pitchFamily="50" charset="-128"/>
              </a:rPr>
              <a:t>熊本コメント：①は</a:t>
            </a:r>
            <a:r>
              <a:rPr lang="en-US" altLang="ja-JP" sz="2200" b="1" dirty="0">
                <a:solidFill>
                  <a:srgbClr val="00B050"/>
                </a:solidFill>
                <a:latin typeface="ＭＳ Ｐゴシック" panose="020B0600070205080204" pitchFamily="50" charset="-128"/>
                <a:ea typeface="ＭＳ Ｐゴシック" panose="020B0600070205080204" pitchFamily="50" charset="-128"/>
              </a:rPr>
              <a:t>×</a:t>
            </a:r>
            <a:r>
              <a:rPr lang="ja-JP" altLang="en-US" sz="2200" b="1" dirty="0">
                <a:solidFill>
                  <a:srgbClr val="00B050"/>
                </a:solidFill>
                <a:latin typeface="ＭＳ Ｐゴシック" panose="020B0600070205080204" pitchFamily="50" charset="-128"/>
                <a:ea typeface="ＭＳ Ｐゴシック" panose="020B0600070205080204" pitchFamily="50" charset="-128"/>
              </a:rPr>
              <a:t>誤り。</a:t>
            </a:r>
            <a:endParaRPr lang="ja-JP" altLang="en-US" sz="2200" dirty="0">
              <a:latin typeface="ＭＳ Ｐゴシック" panose="020B0600070205080204" pitchFamily="50" charset="-128"/>
              <a:ea typeface="ＭＳ Ｐゴシック" panose="020B0600070205080204" pitchFamily="50" charset="-128"/>
            </a:endParaRPr>
          </a:p>
        </p:txBody>
      </p:sp>
      <p:sp>
        <p:nvSpPr>
          <p:cNvPr id="7" name="スライド番号プレースホルダー 6">
            <a:extLst>
              <a:ext uri="{FF2B5EF4-FFF2-40B4-BE49-F238E27FC236}">
                <a16:creationId xmlns:a16="http://schemas.microsoft.com/office/drawing/2014/main" id="{6D01F949-5878-564A-84D3-5108D5FC0EAD}"/>
              </a:ext>
            </a:extLst>
          </p:cNvPr>
          <p:cNvSpPr>
            <a:spLocks noGrp="1"/>
          </p:cNvSpPr>
          <p:nvPr>
            <p:ph type="sldNum" sz="quarter" idx="12"/>
          </p:nvPr>
        </p:nvSpPr>
        <p:spPr/>
        <p:txBody>
          <a:bodyPr/>
          <a:lstStyle/>
          <a:p>
            <a:fld id="{2FF15B1A-2357-430D-AF1B-F67811631B38}" type="slidenum">
              <a:rPr kumimoji="1" lang="ja-JP" altLang="en-US" smtClean="0"/>
              <a:t>3</a:t>
            </a:fld>
            <a:endParaRPr kumimoji="1" lang="ja-JP" altLang="en-US"/>
          </a:p>
        </p:txBody>
      </p:sp>
    </p:spTree>
    <p:extLst>
      <p:ext uri="{BB962C8B-B14F-4D97-AF65-F5344CB8AC3E}">
        <p14:creationId xmlns:p14="http://schemas.microsoft.com/office/powerpoint/2010/main" val="4298942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EC8B0ED-4C9D-F2ED-6517-39441E7A5460}"/>
              </a:ext>
            </a:extLst>
          </p:cNvPr>
          <p:cNvSpPr>
            <a:spLocks noGrp="1"/>
          </p:cNvSpPr>
          <p:nvPr>
            <p:ph type="title"/>
          </p:nvPr>
        </p:nvSpPr>
        <p:spPr>
          <a:xfrm>
            <a:off x="67733" y="51858"/>
            <a:ext cx="9525000" cy="629179"/>
          </a:xfrm>
        </p:spPr>
        <p:txBody>
          <a:bodyPr>
            <a:normAutofit fontScale="90000"/>
          </a:bodyPr>
          <a:lstStyle/>
          <a:p>
            <a:r>
              <a:rPr lang="ja-JP" altLang="en-US" sz="4400" b="1" dirty="0">
                <a:latin typeface="HG丸ｺﾞｼｯｸM-PRO" panose="020F0600000000000000" pitchFamily="50" charset="-128"/>
                <a:ea typeface="HG丸ｺﾞｼｯｸM-PRO" panose="020F0600000000000000" pitchFamily="50" charset="-128"/>
              </a:rPr>
              <a:t>　</a:t>
            </a:r>
            <a:r>
              <a:rPr lang="ja-JP" altLang="en-US" sz="3600" b="1" dirty="0">
                <a:solidFill>
                  <a:schemeClr val="accent1"/>
                </a:solidFill>
                <a:latin typeface="游ゴシック" panose="020B0400000000000000" pitchFamily="50" charset="-128"/>
                <a:ea typeface="游ゴシック" panose="020B0400000000000000" pitchFamily="50" charset="-128"/>
              </a:rPr>
              <a:t>中電訴状の主張の要点</a:t>
            </a:r>
            <a:endParaRPr kumimoji="1" lang="ja-JP" altLang="en-US" sz="3600" dirty="0">
              <a:solidFill>
                <a:schemeClr val="accent1"/>
              </a:solidFill>
              <a:ea typeface="游ゴシック" panose="020B0400000000000000" pitchFamily="50" charset="-128"/>
            </a:endParaRPr>
          </a:p>
        </p:txBody>
      </p:sp>
      <p:sp>
        <p:nvSpPr>
          <p:cNvPr id="3" name="コンテンツ プレースホルダー 2">
            <a:extLst>
              <a:ext uri="{FF2B5EF4-FFF2-40B4-BE49-F238E27FC236}">
                <a16:creationId xmlns:a16="http://schemas.microsoft.com/office/drawing/2014/main" id="{6E42DAB9-57C0-ACAF-2151-FC1AB1F459F5}"/>
              </a:ext>
            </a:extLst>
          </p:cNvPr>
          <p:cNvSpPr>
            <a:spLocks noGrp="1"/>
          </p:cNvSpPr>
          <p:nvPr>
            <p:ph sz="half" idx="1"/>
          </p:nvPr>
        </p:nvSpPr>
        <p:spPr/>
        <p:txBody>
          <a:bodyPr>
            <a:normAutofit fontScale="40000" lnSpcReduction="20000"/>
          </a:bodyPr>
          <a:lstStyle/>
          <a:p>
            <a:pPr marL="0" indent="0">
              <a:buNone/>
            </a:pPr>
            <a:endParaRPr kumimoji="1" lang="en-US" altLang="ja-JP" dirty="0"/>
          </a:p>
          <a:p>
            <a:pPr marL="0" indent="0">
              <a:buNone/>
            </a:pPr>
            <a:endParaRPr kumimoji="1" lang="ja-JP" altLang="en-US" dirty="0"/>
          </a:p>
        </p:txBody>
      </p:sp>
      <p:sp>
        <p:nvSpPr>
          <p:cNvPr id="4" name="コンテンツ プレースホルダー 3">
            <a:extLst>
              <a:ext uri="{FF2B5EF4-FFF2-40B4-BE49-F238E27FC236}">
                <a16:creationId xmlns:a16="http://schemas.microsoft.com/office/drawing/2014/main" id="{4A022043-267A-8649-1AD6-36C5C7DFED3D}"/>
              </a:ext>
            </a:extLst>
          </p:cNvPr>
          <p:cNvSpPr>
            <a:spLocks noGrp="1"/>
          </p:cNvSpPr>
          <p:nvPr>
            <p:ph sz="half" idx="2"/>
          </p:nvPr>
        </p:nvSpPr>
        <p:spPr>
          <a:xfrm>
            <a:off x="101600" y="745067"/>
            <a:ext cx="11988800" cy="6061075"/>
          </a:xfrm>
        </p:spPr>
        <p:txBody>
          <a:bodyPr>
            <a:normAutofit fontScale="40000" lnSpcReduction="20000"/>
          </a:bodyPr>
          <a:lstStyle/>
          <a:p>
            <a:pPr marL="0" indent="0">
              <a:buNone/>
            </a:pPr>
            <a:r>
              <a:rPr lang="ja-JP" altLang="en-US" sz="6000" b="1" dirty="0">
                <a:solidFill>
                  <a:schemeClr val="accent1"/>
                </a:solidFill>
              </a:rPr>
              <a:t>要点</a:t>
            </a:r>
            <a:r>
              <a:rPr lang="en-US" altLang="ja-JP" sz="6000" b="1" dirty="0">
                <a:solidFill>
                  <a:schemeClr val="accent1"/>
                </a:solidFill>
              </a:rPr>
              <a:t>1</a:t>
            </a:r>
            <a:r>
              <a:rPr kumimoji="1" lang="en-US" altLang="ja-JP" sz="6000" b="1" dirty="0">
                <a:solidFill>
                  <a:schemeClr val="accent1"/>
                </a:solidFill>
              </a:rPr>
              <a:t>. </a:t>
            </a:r>
            <a:r>
              <a:rPr lang="ja-JP" altLang="en-US" sz="6000" b="1" dirty="0">
                <a:solidFill>
                  <a:schemeClr val="accent1"/>
                </a:solidFill>
                <a:latin typeface="ＭＳ Ｐゴシック" panose="020B0600070205080204" pitchFamily="50" charset="-128"/>
                <a:ea typeface="ＭＳ Ｐゴシック" panose="020B0600070205080204" pitchFamily="50" charset="-128"/>
              </a:rPr>
              <a:t>埋立免許取得者（埋立権者）は、埋立工事を妨害する者を排除し、あるいは予防</a:t>
            </a:r>
            <a:endParaRPr lang="en-US" altLang="ja-JP" sz="6000" b="1" dirty="0">
              <a:solidFill>
                <a:schemeClr val="accent1"/>
              </a:solidFill>
              <a:latin typeface="ＭＳ Ｐゴシック" panose="020B0600070205080204" pitchFamily="50" charset="-128"/>
              <a:ea typeface="ＭＳ Ｐゴシック" panose="020B0600070205080204" pitchFamily="50" charset="-128"/>
            </a:endParaRPr>
          </a:p>
          <a:p>
            <a:pPr marL="0" indent="0">
              <a:buNone/>
            </a:pPr>
            <a:r>
              <a:rPr lang="ja-JP" altLang="en-US" sz="6000" b="1" dirty="0">
                <a:solidFill>
                  <a:schemeClr val="accent1"/>
                </a:solidFill>
                <a:latin typeface="ＭＳ Ｐゴシック" panose="020B0600070205080204" pitchFamily="50" charset="-128"/>
                <a:ea typeface="ＭＳ Ｐゴシック" panose="020B0600070205080204" pitchFamily="50" charset="-128"/>
              </a:rPr>
              <a:t>          する権能を持つ。</a:t>
            </a:r>
            <a:endParaRPr lang="en-US" altLang="ja-JP" sz="6000" b="1" dirty="0">
              <a:solidFill>
                <a:schemeClr val="accent1"/>
              </a:solidFill>
              <a:latin typeface="ＭＳ Ｐゴシック" panose="020B0600070205080204" pitchFamily="50" charset="-128"/>
              <a:ea typeface="ＭＳ Ｐゴシック" panose="020B0600070205080204" pitchFamily="50" charset="-128"/>
            </a:endParaRPr>
          </a:p>
          <a:p>
            <a:pPr marL="0" indent="0">
              <a:buNone/>
            </a:pPr>
            <a:r>
              <a:rPr lang="ja-JP" altLang="en-US" sz="5100" dirty="0">
                <a:solidFill>
                  <a:schemeClr val="accent1"/>
                </a:solidFill>
                <a:latin typeface="ＭＳ Ｐゴシック" panose="020B0600070205080204" pitchFamily="50" charset="-128"/>
                <a:ea typeface="ＭＳ Ｐゴシック" panose="020B0600070205080204" pitchFamily="50" charset="-128"/>
              </a:rPr>
              <a:t>　　　 </a:t>
            </a:r>
            <a:r>
              <a:rPr lang="ja-JP" altLang="en-US" sz="6000" dirty="0">
                <a:solidFill>
                  <a:schemeClr val="accent1"/>
                </a:solidFill>
                <a:latin typeface="ＭＳ Ｐゴシック" panose="020B0600070205080204" pitchFamily="50" charset="-128"/>
                <a:ea typeface="ＭＳ Ｐゴシック" panose="020B0600070205080204" pitchFamily="50" charset="-128"/>
              </a:rPr>
              <a:t>＝</a:t>
            </a:r>
            <a:r>
              <a:rPr kumimoji="1" lang="en-US" altLang="ja-JP" sz="6000" dirty="0">
                <a:solidFill>
                  <a:schemeClr val="accent1"/>
                </a:solidFill>
              </a:rPr>
              <a:t> </a:t>
            </a:r>
            <a:r>
              <a:rPr lang="ja-JP" altLang="en-US" sz="6000" dirty="0">
                <a:solidFill>
                  <a:schemeClr val="accent1"/>
                </a:solidFill>
                <a:highlight>
                  <a:srgbClr val="FFFF00"/>
                </a:highlight>
                <a:latin typeface="ＭＳ Ｐゴシック" panose="020B0600070205080204" pitchFamily="50" charset="-128"/>
                <a:ea typeface="ＭＳ Ｐゴシック" panose="020B0600070205080204" pitchFamily="50" charset="-128"/>
              </a:rPr>
              <a:t>埋立免許取得者</a:t>
            </a:r>
            <a:r>
              <a:rPr lang="ja-JP" altLang="en-US" sz="6000" dirty="0">
                <a:solidFill>
                  <a:schemeClr val="accent1"/>
                </a:solidFill>
                <a:latin typeface="ＭＳ Ｐゴシック" panose="020B0600070205080204" pitchFamily="50" charset="-128"/>
                <a:ea typeface="ＭＳ Ｐゴシック" panose="020B0600070205080204" pitchFamily="50" charset="-128"/>
              </a:rPr>
              <a:t>（埋立権者）</a:t>
            </a:r>
            <a:r>
              <a:rPr lang="ja-JP" altLang="en-US" sz="6000" dirty="0">
                <a:solidFill>
                  <a:schemeClr val="accent1"/>
                </a:solidFill>
                <a:highlight>
                  <a:srgbClr val="FFFF00"/>
                </a:highlight>
                <a:latin typeface="ＭＳ Ｐゴシック" panose="020B0600070205080204" pitchFamily="50" charset="-128"/>
                <a:ea typeface="ＭＳ Ｐゴシック" panose="020B0600070205080204" pitchFamily="50" charset="-128"/>
              </a:rPr>
              <a:t>は</a:t>
            </a:r>
            <a:r>
              <a:rPr lang="ja-JP" altLang="en-US" sz="6000" dirty="0">
                <a:solidFill>
                  <a:schemeClr val="accent1"/>
                </a:solidFill>
                <a:latin typeface="ＭＳ Ｐゴシック" panose="020B0600070205080204" pitchFamily="50" charset="-128"/>
                <a:ea typeface="ＭＳ Ｐゴシック" panose="020B0600070205080204" pitchFamily="50" charset="-128"/>
              </a:rPr>
              <a:t>、埋立施行区域内において、</a:t>
            </a:r>
            <a:r>
              <a:rPr lang="ja-JP" altLang="en-US" sz="6000" dirty="0">
                <a:solidFill>
                  <a:schemeClr val="accent1"/>
                </a:solidFill>
                <a:highlight>
                  <a:srgbClr val="FFFF00"/>
                </a:highlight>
                <a:latin typeface="ＭＳ Ｐゴシック" panose="020B0600070205080204" pitchFamily="50" charset="-128"/>
                <a:ea typeface="ＭＳ Ｐゴシック" panose="020B0600070205080204" pitchFamily="50" charset="-128"/>
              </a:rPr>
              <a:t>埋立工事以外の水面</a:t>
            </a:r>
            <a:endParaRPr lang="en-US" altLang="ja-JP" sz="6000" dirty="0">
              <a:solidFill>
                <a:schemeClr val="accent1"/>
              </a:solidFill>
              <a:highlight>
                <a:srgbClr val="FFFF00"/>
              </a:highlight>
              <a:latin typeface="ＭＳ Ｐゴシック" panose="020B0600070205080204" pitchFamily="50" charset="-128"/>
              <a:ea typeface="ＭＳ Ｐゴシック" panose="020B0600070205080204" pitchFamily="50" charset="-128"/>
            </a:endParaRPr>
          </a:p>
          <a:p>
            <a:pPr marL="0" indent="0">
              <a:buNone/>
            </a:pPr>
            <a:r>
              <a:rPr lang="en-US" altLang="ja-JP" sz="6000" dirty="0">
                <a:solidFill>
                  <a:schemeClr val="accent1"/>
                </a:solidFill>
                <a:latin typeface="ＭＳ Ｐゴシック" panose="020B0600070205080204" pitchFamily="50" charset="-128"/>
                <a:ea typeface="ＭＳ Ｐゴシック" panose="020B0600070205080204" pitchFamily="50" charset="-128"/>
              </a:rPr>
              <a:t>         </a:t>
            </a:r>
            <a:r>
              <a:rPr lang="ja-JP" altLang="en-US" sz="6000" dirty="0">
                <a:solidFill>
                  <a:schemeClr val="accent1"/>
                </a:solidFill>
                <a:highlight>
                  <a:srgbClr val="FFFF00"/>
                </a:highlight>
                <a:latin typeface="ＭＳ Ｐゴシック" panose="020B0600070205080204" pitchFamily="50" charset="-128"/>
                <a:ea typeface="ＭＳ Ｐゴシック" panose="020B0600070205080204" pitchFamily="50" charset="-128"/>
              </a:rPr>
              <a:t>使用に対し、妨害排除（予防）請求権を持つ</a:t>
            </a:r>
            <a:r>
              <a:rPr lang="ja-JP" altLang="en-US" sz="6000" dirty="0">
                <a:solidFill>
                  <a:schemeClr val="accent1"/>
                </a:solidFill>
                <a:latin typeface="ＭＳ Ｐゴシック" panose="020B0600070205080204" pitchFamily="50" charset="-128"/>
                <a:ea typeface="ＭＳ Ｐゴシック" panose="020B0600070205080204" pitchFamily="50" charset="-128"/>
              </a:rPr>
              <a:t>。</a:t>
            </a:r>
            <a:endParaRPr lang="en-US" altLang="ja-JP" sz="6000" dirty="0">
              <a:solidFill>
                <a:schemeClr val="accent1"/>
              </a:solidFill>
              <a:latin typeface="ＭＳ Ｐゴシック" panose="020B0600070205080204" pitchFamily="50" charset="-128"/>
              <a:ea typeface="ＭＳ Ｐゴシック" panose="020B0600070205080204" pitchFamily="50" charset="-128"/>
            </a:endParaRPr>
          </a:p>
          <a:p>
            <a:pPr marL="0" indent="0">
              <a:buNone/>
            </a:pPr>
            <a:r>
              <a:rPr lang="ja-JP" altLang="en-US" sz="4500" dirty="0">
                <a:solidFill>
                  <a:schemeClr val="accent1"/>
                </a:solidFill>
                <a:latin typeface="ＭＳ Ｐゴシック" panose="020B0600070205080204" pitchFamily="50" charset="-128"/>
                <a:ea typeface="ＭＳ Ｐゴシック" panose="020B0600070205080204" pitchFamily="50" charset="-128"/>
              </a:rPr>
              <a:t>　</a:t>
            </a:r>
            <a:r>
              <a:rPr lang="ja-JP" altLang="en-US" sz="5000" dirty="0">
                <a:solidFill>
                  <a:schemeClr val="accent1"/>
                </a:solidFill>
                <a:latin typeface="ＭＳ Ｐゴシック" panose="020B0600070205080204" pitchFamily="50" charset="-128"/>
                <a:ea typeface="ＭＳ Ｐゴシック" panose="020B0600070205080204" pitchFamily="50" charset="-128"/>
              </a:rPr>
              <a:t>　　   </a:t>
            </a:r>
            <a:r>
              <a:rPr lang="ja-JP" altLang="en-US" sz="5000" dirty="0">
                <a:latin typeface="ＭＳ Ｐゴシック" panose="020B0600070205080204" pitchFamily="50" charset="-128"/>
                <a:ea typeface="ＭＳ Ｐゴシック" panose="020B0600070205080204" pitchFamily="50" charset="-128"/>
              </a:rPr>
              <a:t>注</a:t>
            </a:r>
            <a:r>
              <a:rPr lang="en-US" altLang="ja-JP" sz="5000" dirty="0">
                <a:latin typeface="ＭＳ Ｐゴシック" panose="020B0600070205080204" pitchFamily="50" charset="-128"/>
                <a:ea typeface="ＭＳ Ｐゴシック" panose="020B0600070205080204" pitchFamily="50" charset="-128"/>
              </a:rPr>
              <a:t>:</a:t>
            </a:r>
            <a:r>
              <a:rPr lang="ja-JP" altLang="en-US" sz="5000" dirty="0">
                <a:latin typeface="ＭＳ Ｐゴシック" panose="020B0600070205080204" pitchFamily="50" charset="-128"/>
                <a:ea typeface="ＭＳ Ｐゴシック" panose="020B0600070205080204" pitchFamily="50" charset="-128"/>
              </a:rPr>
              <a:t>妨害排除（予防）請求権は、物権ないし物権的権利の持つ請求権であり、物権的請求権と呼ばれる。</a:t>
            </a:r>
            <a:endParaRPr lang="en-US" altLang="ja-JP" sz="5000" dirty="0">
              <a:latin typeface="ＭＳ Ｐゴシック" panose="020B0600070205080204" pitchFamily="50" charset="-128"/>
              <a:ea typeface="ＭＳ Ｐゴシック" panose="020B0600070205080204" pitchFamily="50" charset="-128"/>
            </a:endParaRPr>
          </a:p>
          <a:p>
            <a:pPr marL="0" indent="0">
              <a:buNone/>
            </a:pPr>
            <a:r>
              <a:rPr lang="ja-JP" altLang="en-US" sz="5000" dirty="0">
                <a:latin typeface="ＭＳ Ｐゴシック" panose="020B0600070205080204" pitchFamily="50" charset="-128"/>
                <a:ea typeface="ＭＳ Ｐゴシック" panose="020B0600070205080204" pitchFamily="50" charset="-128"/>
              </a:rPr>
              <a:t>　　　      物権とは「物を支配する権利」で、代表的な物権は所有権。</a:t>
            </a:r>
            <a:endParaRPr lang="en-US" altLang="ja-JP" sz="5000" dirty="0">
              <a:latin typeface="ＭＳ Ｐゴシック" panose="020B0600070205080204" pitchFamily="50" charset="-128"/>
              <a:ea typeface="ＭＳ Ｐゴシック" panose="020B0600070205080204" pitchFamily="50" charset="-128"/>
            </a:endParaRPr>
          </a:p>
          <a:p>
            <a:pPr marL="0" indent="0">
              <a:buNone/>
            </a:pPr>
            <a:r>
              <a:rPr kumimoji="1" lang="ja-JP" altLang="en-US" sz="6000" b="1" dirty="0">
                <a:solidFill>
                  <a:schemeClr val="accent1"/>
                </a:solidFill>
              </a:rPr>
              <a:t>要点</a:t>
            </a:r>
            <a:r>
              <a:rPr lang="en-US" altLang="ja-JP" sz="6000" b="1" dirty="0">
                <a:solidFill>
                  <a:schemeClr val="accent1"/>
                </a:solidFill>
              </a:rPr>
              <a:t>2</a:t>
            </a:r>
            <a:r>
              <a:rPr kumimoji="1" lang="en-US" altLang="ja-JP" sz="6000" b="1" dirty="0">
                <a:solidFill>
                  <a:schemeClr val="accent1"/>
                </a:solidFill>
              </a:rPr>
              <a:t>. </a:t>
            </a:r>
            <a:r>
              <a:rPr lang="ja-JP" altLang="en-US" sz="6000" b="1" dirty="0">
                <a:solidFill>
                  <a:schemeClr val="accent1"/>
                </a:solidFill>
                <a:latin typeface="ＭＳ Ｐゴシック" panose="020B0600070205080204" pitchFamily="50" charset="-128"/>
                <a:ea typeface="ＭＳ Ｐゴシック" panose="020B0600070205080204" pitchFamily="50" charset="-128"/>
              </a:rPr>
              <a:t>埋立免許取得者は、公有水面の一定部分を占有できる。</a:t>
            </a:r>
            <a:endParaRPr lang="en-US" altLang="ja-JP" sz="6000" b="1" dirty="0">
              <a:solidFill>
                <a:schemeClr val="accent1"/>
              </a:solidFill>
              <a:latin typeface="ＭＳ Ｐゴシック" panose="020B0600070205080204" pitchFamily="50" charset="-128"/>
              <a:ea typeface="ＭＳ Ｐゴシック" panose="020B0600070205080204" pitchFamily="50" charset="-128"/>
            </a:endParaRPr>
          </a:p>
          <a:p>
            <a:pPr marL="0" indent="0">
              <a:buNone/>
            </a:pPr>
            <a:r>
              <a:rPr lang="ja-JP" altLang="en-US" sz="6000" dirty="0">
                <a:solidFill>
                  <a:schemeClr val="accent1"/>
                </a:solidFill>
                <a:latin typeface="ＭＳ Ｐゴシック" panose="020B0600070205080204" pitchFamily="50" charset="-128"/>
                <a:ea typeface="ＭＳ Ｐゴシック" panose="020B0600070205080204" pitchFamily="50" charset="-128"/>
              </a:rPr>
              <a:t>　    ＝</a:t>
            </a:r>
            <a:r>
              <a:rPr kumimoji="1" lang="en-US" altLang="ja-JP" sz="6000" dirty="0">
                <a:solidFill>
                  <a:schemeClr val="accent1"/>
                </a:solidFill>
              </a:rPr>
              <a:t> </a:t>
            </a:r>
            <a:r>
              <a:rPr lang="ja-JP" altLang="en-US" sz="6000" dirty="0">
                <a:solidFill>
                  <a:schemeClr val="accent1"/>
                </a:solidFill>
                <a:latin typeface="ＭＳ Ｐゴシック" panose="020B0600070205080204" pitchFamily="50" charset="-128"/>
                <a:ea typeface="ＭＳ Ｐゴシック" panose="020B0600070205080204" pitchFamily="50" charset="-128"/>
              </a:rPr>
              <a:t>埋立免許取得者は、埋立施行区域内の水面を占有できる。</a:t>
            </a:r>
            <a:endParaRPr lang="en-US" altLang="ja-JP" sz="6000" dirty="0">
              <a:solidFill>
                <a:schemeClr val="accent1"/>
              </a:solidFill>
              <a:latin typeface="ＭＳ Ｐゴシック" panose="020B0600070205080204" pitchFamily="50" charset="-128"/>
              <a:ea typeface="ＭＳ Ｐゴシック" panose="020B0600070205080204" pitchFamily="50" charset="-128"/>
            </a:endParaRPr>
          </a:p>
          <a:p>
            <a:pPr marL="0" indent="0">
              <a:buNone/>
            </a:pPr>
            <a:r>
              <a:rPr lang="ja-JP" altLang="en-US" sz="6000" dirty="0">
                <a:solidFill>
                  <a:schemeClr val="accent1"/>
                </a:solidFill>
                <a:latin typeface="ＭＳ Ｐゴシック" panose="020B0600070205080204" pitchFamily="50" charset="-128"/>
                <a:ea typeface="ＭＳ Ｐゴシック" panose="020B0600070205080204" pitchFamily="50" charset="-128"/>
              </a:rPr>
              <a:t>　　　</a:t>
            </a:r>
            <a:r>
              <a:rPr lang="ja-JP" altLang="en-US" sz="3600" kern="100" dirty="0">
                <a:solidFill>
                  <a:prstClr val="black"/>
                </a:solidFill>
                <a:latin typeface="游明朝" panose="02020400000000000000" pitchFamily="18" charset="-128"/>
                <a:ea typeface="ＭＳ Ｐ明朝" panose="02020600040205080304" pitchFamily="18" charset="-128"/>
                <a:cs typeface="Times New Roman" panose="02020603050405020304" pitchFamily="18" charset="0"/>
              </a:rPr>
              <a:t> </a:t>
            </a:r>
            <a:r>
              <a:rPr kumimoji="1" lang="ja-JP" altLang="en-US" sz="5000" b="0" i="0" u="none" strike="noStrike" kern="100" cap="none" spc="0" normalizeH="0" baseline="0" noProof="0" dirty="0">
                <a:ln>
                  <a:noFill/>
                </a:ln>
                <a:solidFill>
                  <a:prstClr val="black"/>
                </a:solidFill>
                <a:effectLst/>
                <a:uLnTx/>
                <a:uFillTx/>
                <a:latin typeface="游明朝" panose="02020400000000000000" pitchFamily="18" charset="-128"/>
                <a:ea typeface="ＭＳ Ｐゴシック" panose="020B0600070205080204" pitchFamily="50" charset="-128"/>
                <a:cs typeface="Times New Roman" panose="02020603050405020304" pitchFamily="18" charset="0"/>
              </a:rPr>
              <a:t>注</a:t>
            </a:r>
            <a:r>
              <a:rPr kumimoji="1" lang="en-US" altLang="ja-JP" sz="5000" b="0" i="0" u="none" strike="noStrike" kern="100" cap="none" spc="0" normalizeH="0" baseline="0" noProof="0" dirty="0">
                <a:ln>
                  <a:noFill/>
                </a:ln>
                <a:solidFill>
                  <a:prstClr val="black"/>
                </a:solidFill>
                <a:effectLst/>
                <a:uLnTx/>
                <a:uFillTx/>
                <a:latin typeface="游明朝" panose="02020400000000000000" pitchFamily="18" charset="-128"/>
                <a:ea typeface="ＭＳ Ｐゴシック" panose="020B0600070205080204" pitchFamily="50" charset="-128"/>
                <a:cs typeface="Times New Roman" panose="02020603050405020304" pitchFamily="18" charset="0"/>
              </a:rPr>
              <a:t>:</a:t>
            </a:r>
            <a:r>
              <a:rPr kumimoji="1" lang="ja-JP" altLang="en-US" sz="5000" b="0" i="0" u="none" strike="noStrike" kern="100" cap="none" spc="0" normalizeH="0" baseline="0" noProof="0" dirty="0">
                <a:ln>
                  <a:noFill/>
                </a:ln>
                <a:solidFill>
                  <a:prstClr val="black"/>
                </a:solidFill>
                <a:effectLst/>
                <a:uLnTx/>
                <a:uFillTx/>
                <a:latin typeface="游明朝" panose="02020400000000000000" pitchFamily="18" charset="-128"/>
                <a:ea typeface="ＭＳ Ｐゴシック" panose="020B0600070205080204" pitchFamily="50" charset="-128"/>
                <a:cs typeface="Times New Roman" panose="02020603050405020304" pitchFamily="18" charset="0"/>
              </a:rPr>
              <a:t>「占有」とは、自分が利益を受ける意思によって物を現実に支配している事実・状態をいう。</a:t>
            </a:r>
            <a:endParaRPr kumimoji="1" lang="en-US" altLang="ja-JP" sz="5000" b="0" i="0" u="none" strike="noStrike" kern="100" cap="none" spc="0" normalizeH="0" baseline="0" noProof="0" dirty="0">
              <a:ln>
                <a:noFill/>
              </a:ln>
              <a:solidFill>
                <a:prstClr val="black"/>
              </a:solidFill>
              <a:effectLst/>
              <a:uLnTx/>
              <a:uFillTx/>
              <a:latin typeface="游明朝" panose="02020400000000000000" pitchFamily="18" charset="-128"/>
              <a:ea typeface="ＭＳ Ｐゴシック" panose="020B0600070205080204" pitchFamily="50" charset="-128"/>
              <a:cs typeface="Times New Roman" panose="02020603050405020304" pitchFamily="18" charset="0"/>
            </a:endParaRPr>
          </a:p>
          <a:p>
            <a:pPr marL="0" indent="0">
              <a:buNone/>
            </a:pPr>
            <a:r>
              <a:rPr lang="ja-JP" altLang="en-US" sz="5000" kern="100" dirty="0">
                <a:solidFill>
                  <a:prstClr val="black"/>
                </a:solidFill>
                <a:latin typeface="游明朝" panose="02020400000000000000" pitchFamily="18" charset="-128"/>
                <a:ea typeface="ＭＳ Ｐゴシック" panose="020B0600070205080204" pitchFamily="50" charset="-128"/>
                <a:cs typeface="Times New Roman" panose="02020603050405020304" pitchFamily="18" charset="0"/>
              </a:rPr>
              <a:t>　　　　　　民法は占有に占有権という物権を認めている。</a:t>
            </a:r>
            <a:r>
              <a:rPr kumimoji="1" lang="ja-JP" altLang="en-US" sz="5000" b="0" i="0" u="none" strike="noStrike" kern="100" cap="none" spc="0" normalizeH="0" baseline="0" noProof="0" dirty="0">
                <a:ln>
                  <a:noFill/>
                </a:ln>
                <a:solidFill>
                  <a:prstClr val="black"/>
                </a:solidFill>
                <a:effectLst/>
                <a:uLnTx/>
                <a:uFillTx/>
                <a:latin typeface="游明朝" panose="02020400000000000000" pitchFamily="18" charset="-128"/>
                <a:ea typeface="ＭＳ Ｐゴシック" panose="020B0600070205080204" pitchFamily="50" charset="-128"/>
                <a:cs typeface="Times New Roman" panose="02020603050405020304" pitchFamily="18" charset="0"/>
              </a:rPr>
              <a:t>　</a:t>
            </a:r>
            <a:endParaRPr kumimoji="1" lang="en-US" altLang="ja-JP" sz="5000" b="0" i="0" u="none" strike="noStrike" kern="1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Times New Roman" panose="02020603050405020304" pitchFamily="18" charset="0"/>
            </a:endParaRPr>
          </a:p>
          <a:p>
            <a:pPr marL="0" indent="0">
              <a:buNone/>
            </a:pPr>
            <a:r>
              <a:rPr lang="en-US" altLang="ja-JP" sz="5000" b="1" dirty="0">
                <a:latin typeface="ＭＳ Ｐゴシック" panose="020B0600070205080204" pitchFamily="50" charset="-128"/>
                <a:ea typeface="ＭＳ Ｐゴシック" panose="020B0600070205080204" pitchFamily="50" charset="-128"/>
              </a:rPr>
              <a:t>        </a:t>
            </a:r>
            <a:r>
              <a:rPr lang="ja-JP" altLang="en-US" sz="5000" b="1" dirty="0">
                <a:latin typeface="ＭＳ Ｐゴシック" panose="020B0600070205080204" pitchFamily="50" charset="-128"/>
                <a:ea typeface="ＭＳ Ｐゴシック" panose="020B0600070205080204" pitchFamily="50" charset="-128"/>
              </a:rPr>
              <a:t>　　</a:t>
            </a:r>
            <a:r>
              <a:rPr lang="en-US" altLang="ja-JP" sz="5000" b="1" dirty="0">
                <a:latin typeface="ＭＳ Ｐゴシック" panose="020B0600070205080204" pitchFamily="50" charset="-128"/>
                <a:ea typeface="ＭＳ Ｐゴシック" panose="020B0600070205080204" pitchFamily="50" charset="-128"/>
              </a:rPr>
              <a:t> </a:t>
            </a:r>
            <a:r>
              <a:rPr lang="ja-JP" altLang="en-US" sz="5000" dirty="0">
                <a:latin typeface="ＭＳ Ｐゴシック" panose="020B0600070205080204" pitchFamily="50" charset="-128"/>
                <a:ea typeface="ＭＳ Ｐゴシック" panose="020B0600070205080204" pitchFamily="50" charset="-128"/>
              </a:rPr>
              <a:t>例：大家は家の所有権を持ち、借家人は家の占有権を持つ。</a:t>
            </a:r>
            <a:endParaRPr lang="en-US" altLang="ja-JP" sz="5000" dirty="0">
              <a:latin typeface="ＭＳ Ｐゴシック" panose="020B0600070205080204" pitchFamily="50" charset="-128"/>
              <a:ea typeface="ＭＳ Ｐゴシック" panose="020B0600070205080204" pitchFamily="50" charset="-128"/>
            </a:endParaRPr>
          </a:p>
          <a:p>
            <a:pPr marL="0" indent="0">
              <a:buNone/>
            </a:pPr>
            <a:r>
              <a:rPr lang="en-US" altLang="ja-JP" sz="5000" dirty="0">
                <a:latin typeface="ＭＳ Ｐゴシック" panose="020B0600070205080204" pitchFamily="50" charset="-128"/>
                <a:ea typeface="ＭＳ Ｐゴシック" panose="020B0600070205080204" pitchFamily="50" charset="-128"/>
              </a:rPr>
              <a:t>                  </a:t>
            </a:r>
            <a:r>
              <a:rPr lang="ja-JP" altLang="en-US" sz="5000" dirty="0">
                <a:latin typeface="ＭＳ Ｐゴシック" panose="020B0600070205080204" pitchFamily="50" charset="-128"/>
                <a:ea typeface="ＭＳ Ｐゴシック" panose="020B0600070205080204" pitchFamily="50" charset="-128"/>
              </a:rPr>
              <a:t>地主は土地の所有権を持ち、借地人は土地の占有権を持つ。</a:t>
            </a:r>
            <a:endParaRPr lang="en-US" altLang="ja-JP" sz="5000" dirty="0">
              <a:latin typeface="ＭＳ Ｐゴシック" panose="020B0600070205080204" pitchFamily="50" charset="-128"/>
              <a:ea typeface="ＭＳ Ｐゴシック" panose="020B0600070205080204" pitchFamily="50" charset="-128"/>
            </a:endParaRPr>
          </a:p>
          <a:p>
            <a:pPr marL="0" indent="0">
              <a:buNone/>
            </a:pPr>
            <a:endParaRPr lang="en-US" altLang="ja-JP" dirty="0">
              <a:latin typeface="ＭＳ Ｐ明朝" panose="02020600040205080304" pitchFamily="18" charset="-128"/>
              <a:ea typeface="ＭＳ Ｐ明朝" panose="02020600040205080304" pitchFamily="18" charset="-128"/>
            </a:endParaRPr>
          </a:p>
          <a:p>
            <a:pPr marL="0" indent="0">
              <a:buNone/>
            </a:pPr>
            <a:r>
              <a:rPr lang="ja-JP" altLang="en-US" sz="6000" b="1" dirty="0">
                <a:ea typeface="HG丸ｺﾞｼｯｸM-PRO" panose="020F0600000000000000" pitchFamily="50" charset="-128"/>
              </a:rPr>
              <a:t>➢</a:t>
            </a:r>
            <a:r>
              <a:rPr lang="ja-JP" altLang="en-US" sz="6500" b="1" dirty="0">
                <a:solidFill>
                  <a:srgbClr val="00B050"/>
                </a:solidFill>
                <a:latin typeface="HG丸ｺﾞｼｯｸM-PRO" panose="020F0600000000000000" pitchFamily="50" charset="-128"/>
                <a:ea typeface="HG丸ｺﾞｼｯｸM-PRO" panose="020F0600000000000000" pitchFamily="50" charset="-128"/>
              </a:rPr>
              <a:t>結論を先に言えば、</a:t>
            </a:r>
            <a:r>
              <a:rPr lang="ja-JP" altLang="en-US" sz="6500" b="1" dirty="0">
                <a:solidFill>
                  <a:schemeClr val="accent1"/>
                </a:solidFill>
                <a:latin typeface="HG丸ｺﾞｼｯｸM-PRO" panose="020F0600000000000000" pitchFamily="50" charset="-128"/>
                <a:ea typeface="HG丸ｺﾞｼｯｸM-PRO" panose="020F0600000000000000" pitchFamily="50" charset="-128"/>
              </a:rPr>
              <a:t>要点</a:t>
            </a:r>
            <a:r>
              <a:rPr lang="en-US" altLang="ja-JP" sz="6500" b="1" dirty="0">
                <a:solidFill>
                  <a:schemeClr val="accent1"/>
                </a:solidFill>
                <a:latin typeface="HG丸ｺﾞｼｯｸM-PRO" panose="020F0600000000000000" pitchFamily="50" charset="-128"/>
                <a:ea typeface="HG丸ｺﾞｼｯｸM-PRO" panose="020F0600000000000000" pitchFamily="50" charset="-128"/>
              </a:rPr>
              <a:t>1,2</a:t>
            </a:r>
            <a:r>
              <a:rPr lang="ja-JP" altLang="en-US" sz="6500" b="1" dirty="0">
                <a:solidFill>
                  <a:srgbClr val="00B050"/>
                </a:solidFill>
                <a:latin typeface="HG丸ｺﾞｼｯｸM-PRO" panose="020F0600000000000000" pitchFamily="50" charset="-128"/>
                <a:ea typeface="HG丸ｺﾞｼｯｸM-PRO" panose="020F0600000000000000" pitchFamily="50" charset="-128"/>
              </a:rPr>
              <a:t>はいずれも誤り。</a:t>
            </a:r>
            <a:r>
              <a:rPr lang="ja-JP" altLang="en-US" sz="6500" b="1" dirty="0">
                <a:latin typeface="HG丸ｺﾞｼｯｸM-PRO" panose="020F0600000000000000" pitchFamily="50" charset="-128"/>
                <a:ea typeface="HG丸ｺﾞｼｯｸM-PRO" panose="020F0600000000000000" pitchFamily="50" charset="-128"/>
              </a:rPr>
              <a:t>　</a:t>
            </a:r>
            <a:endParaRPr lang="en-US" altLang="ja-JP" sz="6500" b="1" dirty="0">
              <a:latin typeface="HG丸ｺﾞｼｯｸM-PRO" panose="020F0600000000000000" pitchFamily="50" charset="-128"/>
              <a:ea typeface="HG丸ｺﾞｼｯｸM-PRO" panose="020F0600000000000000" pitchFamily="50" charset="-128"/>
            </a:endParaRPr>
          </a:p>
          <a:p>
            <a:pPr marL="0" indent="0">
              <a:buNone/>
            </a:pPr>
            <a:r>
              <a:rPr lang="ja-JP" altLang="en-US" sz="6000" b="1" dirty="0">
                <a:latin typeface="HG丸ｺﾞｼｯｸM-PRO" panose="020F0600000000000000" pitchFamily="50" charset="-128"/>
                <a:ea typeface="HG丸ｺﾞｼｯｸM-PRO" panose="020F0600000000000000" pitchFamily="50" charset="-128"/>
              </a:rPr>
              <a:t>　</a:t>
            </a:r>
            <a:r>
              <a:rPr lang="ja-JP" altLang="en-US" sz="6000" b="1" dirty="0">
                <a:solidFill>
                  <a:srgbClr val="00B050"/>
                </a:solidFill>
                <a:latin typeface="HG丸ｺﾞｼｯｸM-PRO" panose="020F0600000000000000" pitchFamily="50" charset="-128"/>
                <a:ea typeface="HG丸ｺﾞｼｯｸM-PRO" panose="020F0600000000000000" pitchFamily="50" charset="-128"/>
              </a:rPr>
              <a:t>以下、公有水面埋立法や判例等に基づいてそれを明らかにしていく。</a:t>
            </a:r>
            <a:endParaRPr lang="en-US" altLang="ja-JP" sz="6000" b="1" dirty="0">
              <a:solidFill>
                <a:srgbClr val="00B050"/>
              </a:solidFill>
              <a:latin typeface="HG丸ｺﾞｼｯｸM-PRO" panose="020F0600000000000000" pitchFamily="50" charset="-128"/>
              <a:ea typeface="HG丸ｺﾞｼｯｸM-PRO" panose="020F0600000000000000" pitchFamily="50" charset="-128"/>
            </a:endParaRPr>
          </a:p>
          <a:p>
            <a:pPr marL="0" indent="0">
              <a:buNone/>
            </a:pPr>
            <a:r>
              <a:rPr lang="ja-JP" altLang="en-US" sz="2800" dirty="0">
                <a:latin typeface="ＭＳ Ｐゴシック" panose="020B0600070205080204" pitchFamily="50" charset="-128"/>
                <a:ea typeface="ＭＳ Ｐゴシック" panose="020B0600070205080204" pitchFamily="50" charset="-128"/>
              </a:rPr>
              <a:t>　　</a:t>
            </a:r>
            <a:endParaRPr lang="en-US" altLang="ja-JP" sz="2800" dirty="0">
              <a:latin typeface="ＭＳ Ｐゴシック" panose="020B0600070205080204" pitchFamily="50" charset="-128"/>
              <a:ea typeface="ＭＳ Ｐゴシック" panose="020B0600070205080204" pitchFamily="50" charset="-128"/>
            </a:endParaRPr>
          </a:p>
        </p:txBody>
      </p:sp>
      <p:sp>
        <p:nvSpPr>
          <p:cNvPr id="5" name="スライド番号プレースホルダー 4">
            <a:extLst>
              <a:ext uri="{FF2B5EF4-FFF2-40B4-BE49-F238E27FC236}">
                <a16:creationId xmlns:a16="http://schemas.microsoft.com/office/drawing/2014/main" id="{9E180711-984B-A004-9CC9-3D1F3BBBFDE8}"/>
              </a:ext>
            </a:extLst>
          </p:cNvPr>
          <p:cNvSpPr>
            <a:spLocks noGrp="1"/>
          </p:cNvSpPr>
          <p:nvPr>
            <p:ph type="sldNum" sz="quarter" idx="12"/>
          </p:nvPr>
        </p:nvSpPr>
        <p:spPr/>
        <p:txBody>
          <a:bodyPr/>
          <a:lstStyle/>
          <a:p>
            <a:fld id="{2FF15B1A-2357-430D-AF1B-F67811631B38}" type="slidenum">
              <a:rPr kumimoji="1" lang="ja-JP" altLang="en-US" smtClean="0"/>
              <a:t>4</a:t>
            </a:fld>
            <a:endParaRPr kumimoji="1" lang="ja-JP" altLang="en-US"/>
          </a:p>
        </p:txBody>
      </p:sp>
    </p:spTree>
    <p:extLst>
      <p:ext uri="{BB962C8B-B14F-4D97-AF65-F5344CB8AC3E}">
        <p14:creationId xmlns:p14="http://schemas.microsoft.com/office/powerpoint/2010/main" val="29265421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3D21654-3F6A-4E4F-BCD4-63EECF4269AD}"/>
              </a:ext>
            </a:extLst>
          </p:cNvPr>
          <p:cNvSpPr>
            <a:spLocks noGrp="1"/>
          </p:cNvSpPr>
          <p:nvPr>
            <p:ph type="title"/>
          </p:nvPr>
        </p:nvSpPr>
        <p:spPr>
          <a:xfrm>
            <a:off x="185419" y="136525"/>
            <a:ext cx="11456247" cy="688022"/>
          </a:xfrm>
        </p:spPr>
        <p:txBody>
          <a:bodyPr>
            <a:normAutofit fontScale="90000"/>
          </a:bodyPr>
          <a:lstStyle/>
          <a:p>
            <a:r>
              <a:rPr lang="ja-JP" altLang="en-US" sz="3600" b="1" dirty="0">
                <a:latin typeface="HG丸ｺﾞｼｯｸM-PRO" panose="020F0600000000000000" pitchFamily="50" charset="-128"/>
                <a:ea typeface="HG丸ｺﾞｼｯｸM-PRO" panose="020F0600000000000000" pitchFamily="50" charset="-128"/>
              </a:rPr>
              <a:t>  </a:t>
            </a:r>
            <a:br>
              <a:rPr lang="en-US" altLang="ja-JP" sz="4000" b="1" dirty="0">
                <a:latin typeface="游ゴシック" panose="020B0400000000000000" pitchFamily="50" charset="-128"/>
                <a:ea typeface="游ゴシック" panose="020B0400000000000000" pitchFamily="50" charset="-128"/>
              </a:rPr>
            </a:br>
            <a:br>
              <a:rPr lang="en-US" altLang="ja-JP" sz="4000" b="1" dirty="0">
                <a:latin typeface="游ゴシック" panose="020B0400000000000000" pitchFamily="50" charset="-128"/>
                <a:ea typeface="游ゴシック" panose="020B0400000000000000" pitchFamily="50" charset="-128"/>
              </a:rPr>
            </a:br>
            <a:endParaRPr kumimoji="1" lang="ja-JP" altLang="en-US" sz="4000" b="1" dirty="0">
              <a:latin typeface="游ゴシック" panose="020B0400000000000000" pitchFamily="50" charset="-128"/>
              <a:ea typeface="游ゴシック" panose="020B0400000000000000" pitchFamily="50" charset="-128"/>
            </a:endParaRPr>
          </a:p>
        </p:txBody>
      </p:sp>
      <p:sp>
        <p:nvSpPr>
          <p:cNvPr id="3" name="コンテンツ プレースホルダー 2">
            <a:extLst>
              <a:ext uri="{FF2B5EF4-FFF2-40B4-BE49-F238E27FC236}">
                <a16:creationId xmlns:a16="http://schemas.microsoft.com/office/drawing/2014/main" id="{31243794-0B9F-4E34-B386-AF07E74CEE5A}"/>
              </a:ext>
            </a:extLst>
          </p:cNvPr>
          <p:cNvSpPr>
            <a:spLocks noGrp="1"/>
          </p:cNvSpPr>
          <p:nvPr>
            <p:ph idx="1"/>
          </p:nvPr>
        </p:nvSpPr>
        <p:spPr>
          <a:xfrm>
            <a:off x="185419" y="824548"/>
            <a:ext cx="11836400" cy="5974186"/>
          </a:xfrm>
        </p:spPr>
        <p:txBody>
          <a:bodyPr>
            <a:normAutofit fontScale="92500" lnSpcReduction="10000"/>
          </a:bodyPr>
          <a:lstStyle/>
          <a:p>
            <a:pPr marL="0" indent="0">
              <a:buNone/>
            </a:pPr>
            <a:r>
              <a:rPr kumimoji="1" lang="ja-JP" altLang="en-US" dirty="0">
                <a:latin typeface="HG丸ｺﾞｼｯｸM-PRO" panose="020F0600000000000000" pitchFamily="50" charset="-128"/>
                <a:ea typeface="HG丸ｺﾞｼｯｸM-PRO" panose="020F0600000000000000" pitchFamily="50" charset="-128"/>
              </a:rPr>
              <a:t>〇</a:t>
            </a:r>
            <a:r>
              <a:rPr lang="ja-JP" altLang="en-US" b="1" dirty="0">
                <a:latin typeface="HG丸ｺﾞｼｯｸM-PRO" panose="020F0600000000000000" pitchFamily="50" charset="-128"/>
                <a:ea typeface="HG丸ｺﾞｼｯｸM-PRO" panose="020F0600000000000000" pitchFamily="50" charset="-128"/>
              </a:rPr>
              <a:t>公有水面埋立法</a:t>
            </a:r>
            <a:r>
              <a:rPr lang="en-US" altLang="ja-JP" b="1" dirty="0">
                <a:latin typeface="HG丸ｺﾞｼｯｸM-PRO" panose="020F0600000000000000" pitchFamily="50" charset="-128"/>
                <a:ea typeface="HG丸ｺﾞｼｯｸM-PRO" panose="020F0600000000000000" pitchFamily="50" charset="-128"/>
              </a:rPr>
              <a:t>(</a:t>
            </a:r>
            <a:r>
              <a:rPr lang="ja-JP" altLang="en-US" b="1" dirty="0">
                <a:latin typeface="HG丸ｺﾞｼｯｸM-PRO" panose="020F0600000000000000" pitchFamily="50" charset="-128"/>
                <a:ea typeface="HG丸ｺﾞｼｯｸM-PRO" panose="020F0600000000000000" pitchFamily="50" charset="-128"/>
              </a:rPr>
              <a:t>大正</a:t>
            </a:r>
            <a:r>
              <a:rPr lang="en-US" altLang="ja-JP" b="1" dirty="0">
                <a:latin typeface="HG丸ｺﾞｼｯｸM-PRO" panose="020F0600000000000000" pitchFamily="50" charset="-128"/>
                <a:ea typeface="HG丸ｺﾞｼｯｸM-PRO" panose="020F0600000000000000" pitchFamily="50" charset="-128"/>
              </a:rPr>
              <a:t>10</a:t>
            </a:r>
            <a:r>
              <a:rPr lang="ja-JP" altLang="en-US" b="1" dirty="0">
                <a:latin typeface="HG丸ｺﾞｼｯｸM-PRO" panose="020F0600000000000000" pitchFamily="50" charset="-128"/>
                <a:ea typeface="HG丸ｺﾞｼｯｸM-PRO" panose="020F0600000000000000" pitchFamily="50" charset="-128"/>
              </a:rPr>
              <a:t>年</a:t>
            </a:r>
            <a:r>
              <a:rPr lang="en-US" altLang="ja-JP" b="1" dirty="0">
                <a:latin typeface="HG丸ｺﾞｼｯｸM-PRO" panose="020F0600000000000000" pitchFamily="50" charset="-128"/>
                <a:ea typeface="HG丸ｺﾞｼｯｸM-PRO" panose="020F0600000000000000" pitchFamily="50" charset="-128"/>
              </a:rPr>
              <a:t>)</a:t>
            </a:r>
            <a:r>
              <a:rPr lang="ja-JP" altLang="en-US" b="1" dirty="0">
                <a:latin typeface="HG丸ｺﾞｼｯｸM-PRO" panose="020F0600000000000000" pitchFamily="50" charset="-128"/>
                <a:ea typeface="HG丸ｺﾞｼｯｸM-PRO" panose="020F0600000000000000" pitchFamily="50" charset="-128"/>
              </a:rPr>
              <a:t>の定める埋立の手続き</a:t>
            </a:r>
            <a:endParaRPr lang="en-US" altLang="ja-JP" b="1" dirty="0">
              <a:latin typeface="HG丸ｺﾞｼｯｸM-PRO" panose="020F0600000000000000" pitchFamily="50" charset="-128"/>
              <a:ea typeface="HG丸ｺﾞｼｯｸM-PRO" panose="020F0600000000000000" pitchFamily="50" charset="-128"/>
            </a:endParaRPr>
          </a:p>
          <a:p>
            <a:pPr marL="0" indent="0">
              <a:buNone/>
            </a:pPr>
            <a:r>
              <a:rPr lang="ja-JP" altLang="en-US" dirty="0">
                <a:latin typeface="HG丸ｺﾞｼｯｸM-PRO" panose="020F0600000000000000" pitchFamily="50" charset="-128"/>
                <a:ea typeface="HG丸ｺﾞｼｯｸM-PRO" panose="020F0600000000000000" pitchFamily="50" charset="-128"/>
              </a:rPr>
              <a:t> </a:t>
            </a:r>
            <a:r>
              <a:rPr lang="ja-JP" altLang="en-US" sz="2600" dirty="0">
                <a:latin typeface="HG丸ｺﾞｼｯｸM-PRO" panose="020F0600000000000000" pitchFamily="50" charset="-128"/>
                <a:ea typeface="HG丸ｺﾞｼｯｸM-PRO" panose="020F0600000000000000" pitchFamily="50" charset="-128"/>
              </a:rPr>
              <a:t> </a:t>
            </a:r>
            <a:r>
              <a:rPr kumimoji="1" lang="ja-JP" altLang="en-US" dirty="0">
                <a:latin typeface="ＭＳ Ｐゴシック" panose="020B0600070205080204" pitchFamily="50" charset="-128"/>
                <a:ea typeface="ＭＳ Ｐゴシック" panose="020B0600070205080204" pitchFamily="50" charset="-128"/>
              </a:rPr>
              <a:t>①埋立事業者→知事に埋立免許を申請（</a:t>
            </a:r>
            <a:r>
              <a:rPr lang="en-US" altLang="ja-JP" dirty="0">
                <a:latin typeface="ＭＳ Ｐゴシック" panose="020B0600070205080204" pitchFamily="50" charset="-128"/>
                <a:ea typeface="ＭＳ Ｐゴシック" panose="020B0600070205080204" pitchFamily="50" charset="-128"/>
              </a:rPr>
              <a:t>2</a:t>
            </a:r>
            <a:r>
              <a:rPr lang="ja-JP" altLang="en-US" dirty="0">
                <a:latin typeface="ＭＳ Ｐゴシック" panose="020B0600070205080204" pitchFamily="50" charset="-128"/>
                <a:ea typeface="ＭＳ Ｐゴシック" panose="020B0600070205080204" pitchFamily="50" charset="-128"/>
              </a:rPr>
              <a:t>条</a:t>
            </a:r>
            <a:r>
              <a:rPr kumimoji="1" lang="ja-JP" altLang="en-US" dirty="0">
                <a:latin typeface="ＭＳ Ｐゴシック" panose="020B0600070205080204" pitchFamily="50" charset="-128"/>
                <a:ea typeface="ＭＳ Ｐゴシック" panose="020B0600070205080204" pitchFamily="50" charset="-128"/>
              </a:rPr>
              <a:t>）</a:t>
            </a:r>
            <a:endParaRPr kumimoji="1" lang="en-US" altLang="ja-JP" dirty="0">
              <a:latin typeface="ＭＳ Ｐゴシック" panose="020B0600070205080204" pitchFamily="50" charset="-128"/>
              <a:ea typeface="ＭＳ Ｐゴシック" panose="020B0600070205080204" pitchFamily="50" charset="-128"/>
            </a:endParaRPr>
          </a:p>
          <a:p>
            <a:pPr marL="0" indent="0">
              <a:buNone/>
            </a:pPr>
            <a:r>
              <a:rPr kumimoji="1" lang="ja-JP" altLang="en-US" dirty="0">
                <a:latin typeface="ＭＳ Ｐゴシック" panose="020B0600070205080204" pitchFamily="50" charset="-128"/>
                <a:ea typeface="ＭＳ Ｐゴシック" panose="020B0600070205080204" pitchFamily="50" charset="-128"/>
              </a:rPr>
              <a:t>　②埋立施行区域内の水面権者</a:t>
            </a:r>
            <a:r>
              <a:rPr kumimoji="1" lang="en-US" altLang="ja-JP" dirty="0">
                <a:latin typeface="ＭＳ Ｐゴシック" panose="020B0600070205080204" pitchFamily="50" charset="-128"/>
                <a:ea typeface="ＭＳ Ｐゴシック" panose="020B0600070205080204" pitchFamily="50" charset="-128"/>
              </a:rPr>
              <a:t>(</a:t>
            </a:r>
            <a:r>
              <a:rPr kumimoji="1" lang="ja-JP" altLang="en-US" dirty="0">
                <a:latin typeface="ＭＳ Ｐゴシック" panose="020B0600070205080204" pitchFamily="50" charset="-128"/>
                <a:ea typeface="ＭＳ Ｐゴシック" panose="020B0600070205080204" pitchFamily="50" charset="-128"/>
              </a:rPr>
              <a:t>漁業権者を含む</a:t>
            </a:r>
            <a:r>
              <a:rPr kumimoji="1" lang="en-US" altLang="ja-JP" dirty="0">
                <a:latin typeface="ＭＳ Ｐゴシック" panose="020B0600070205080204" pitchFamily="50" charset="-128"/>
                <a:ea typeface="ＭＳ Ｐゴシック" panose="020B0600070205080204" pitchFamily="50" charset="-128"/>
              </a:rPr>
              <a:t>)</a:t>
            </a:r>
            <a:r>
              <a:rPr kumimoji="1" lang="ja-JP" altLang="en-US" dirty="0">
                <a:latin typeface="ＭＳ Ｐゴシック" panose="020B0600070205080204" pitchFamily="50" charset="-128"/>
                <a:ea typeface="ＭＳ Ｐゴシック" panose="020B0600070205080204" pitchFamily="50" charset="-128"/>
              </a:rPr>
              <a:t>の埋立同意（</a:t>
            </a:r>
            <a:r>
              <a:rPr kumimoji="1" lang="en-US" altLang="ja-JP" dirty="0">
                <a:latin typeface="ＭＳ Ｐゴシック" panose="020B0600070205080204" pitchFamily="50" charset="-128"/>
                <a:ea typeface="ＭＳ Ｐゴシック" panose="020B0600070205080204" pitchFamily="50" charset="-128"/>
              </a:rPr>
              <a:t>4</a:t>
            </a:r>
            <a:r>
              <a:rPr kumimoji="1" lang="ja-JP" altLang="en-US" dirty="0">
                <a:latin typeface="ＭＳ Ｐゴシック" panose="020B0600070205080204" pitchFamily="50" charset="-128"/>
                <a:ea typeface="ＭＳ Ｐゴシック" panose="020B0600070205080204" pitchFamily="50" charset="-128"/>
              </a:rPr>
              <a:t>条）</a:t>
            </a:r>
            <a:endParaRPr kumimoji="1" lang="en-US" altLang="ja-JP" dirty="0">
              <a:latin typeface="ＭＳ Ｐゴシック" panose="020B0600070205080204" pitchFamily="50" charset="-128"/>
              <a:ea typeface="ＭＳ Ｐゴシック" panose="020B0600070205080204" pitchFamily="50" charset="-128"/>
            </a:endParaRPr>
          </a:p>
          <a:p>
            <a:pPr marL="0" indent="0">
              <a:buNone/>
            </a:pPr>
            <a:r>
              <a:rPr lang="ja-JP" altLang="en-US" dirty="0">
                <a:latin typeface="ＭＳ Ｐゴシック" panose="020B0600070205080204" pitchFamily="50" charset="-128"/>
                <a:ea typeface="ＭＳ Ｐゴシック" panose="020B0600070205080204" pitchFamily="50" charset="-128"/>
              </a:rPr>
              <a:t>　③知事が、②の埋立同意をふまえ、埋立事業者に埋立免許を付与（</a:t>
            </a:r>
            <a:r>
              <a:rPr lang="en-US" altLang="ja-JP" dirty="0">
                <a:latin typeface="ＭＳ Ｐゴシック" panose="020B0600070205080204" pitchFamily="50" charset="-128"/>
                <a:ea typeface="ＭＳ Ｐゴシック" panose="020B0600070205080204" pitchFamily="50" charset="-128"/>
              </a:rPr>
              <a:t>4</a:t>
            </a:r>
            <a:r>
              <a:rPr lang="ja-JP" altLang="en-US" dirty="0">
                <a:latin typeface="ＭＳ Ｐゴシック" panose="020B0600070205080204" pitchFamily="50" charset="-128"/>
                <a:ea typeface="ＭＳ Ｐゴシック" panose="020B0600070205080204" pitchFamily="50" charset="-128"/>
              </a:rPr>
              <a:t>条）</a:t>
            </a:r>
            <a:endParaRPr lang="en-US" altLang="ja-JP" dirty="0">
              <a:latin typeface="ＭＳ Ｐゴシック" panose="020B0600070205080204" pitchFamily="50" charset="-128"/>
              <a:ea typeface="ＭＳ Ｐゴシック" panose="020B0600070205080204" pitchFamily="50" charset="-128"/>
            </a:endParaRPr>
          </a:p>
          <a:p>
            <a:pPr marL="0" indent="0">
              <a:buNone/>
            </a:pPr>
            <a:r>
              <a:rPr kumimoji="1" lang="ja-JP" altLang="en-US" dirty="0">
                <a:latin typeface="ＭＳ Ｐゴシック" panose="020B0600070205080204" pitchFamily="50" charset="-128"/>
                <a:ea typeface="ＭＳ Ｐゴシック" panose="020B0600070205080204" pitchFamily="50" charset="-128"/>
              </a:rPr>
              <a:t>　</a:t>
            </a:r>
            <a:r>
              <a:rPr kumimoji="1" lang="ja-JP" altLang="en-US" b="1" dirty="0">
                <a:latin typeface="ＭＳ Ｐゴシック" panose="020B0600070205080204" pitchFamily="50" charset="-128"/>
                <a:ea typeface="ＭＳ Ｐゴシック" panose="020B0600070205080204" pitchFamily="50" charset="-128"/>
              </a:rPr>
              <a:t>④埋立免許取得者は埋立施行区域内の水面権者</a:t>
            </a:r>
            <a:r>
              <a:rPr lang="ja-JP" altLang="en-US" b="1" dirty="0">
                <a:latin typeface="ＭＳ Ｐゴシック" panose="020B0600070205080204" pitchFamily="50" charset="-128"/>
                <a:ea typeface="ＭＳ Ｐゴシック" panose="020B0600070205080204" pitchFamily="50" charset="-128"/>
              </a:rPr>
              <a:t>に補償すべし（</a:t>
            </a:r>
            <a:r>
              <a:rPr lang="en-US" altLang="ja-JP" b="1" dirty="0">
                <a:latin typeface="ＭＳ Ｐゴシック" panose="020B0600070205080204" pitchFamily="50" charset="-128"/>
                <a:ea typeface="ＭＳ Ｐゴシック" panose="020B0600070205080204" pitchFamily="50" charset="-128"/>
              </a:rPr>
              <a:t>6</a:t>
            </a:r>
            <a:r>
              <a:rPr lang="ja-JP" altLang="en-US" b="1" dirty="0">
                <a:latin typeface="ＭＳ Ｐゴシック" panose="020B0600070205080204" pitchFamily="50" charset="-128"/>
                <a:ea typeface="ＭＳ Ｐゴシック" panose="020B0600070205080204" pitchFamily="50" charset="-128"/>
              </a:rPr>
              <a:t>条）</a:t>
            </a:r>
            <a:endParaRPr lang="en-US" altLang="ja-JP" b="1" dirty="0">
              <a:latin typeface="ＭＳ Ｐゴシック" panose="020B0600070205080204" pitchFamily="50" charset="-128"/>
              <a:ea typeface="ＭＳ Ｐゴシック" panose="020B0600070205080204" pitchFamily="50" charset="-128"/>
            </a:endParaRPr>
          </a:p>
          <a:p>
            <a:pPr marL="0" indent="0">
              <a:buNone/>
            </a:pPr>
            <a:r>
              <a:rPr kumimoji="1" lang="ja-JP" altLang="en-US" b="1" dirty="0">
                <a:latin typeface="ＭＳ Ｐゴシック" panose="020B0600070205080204" pitchFamily="50" charset="-128"/>
                <a:ea typeface="ＭＳ Ｐゴシック" panose="020B0600070205080204" pitchFamily="50" charset="-128"/>
              </a:rPr>
              <a:t>　</a:t>
            </a:r>
            <a:r>
              <a:rPr lang="ja-JP" altLang="en-US" b="1" dirty="0">
                <a:latin typeface="ＭＳ Ｐゴシック" panose="020B0600070205080204" pitchFamily="50" charset="-128"/>
                <a:ea typeface="ＭＳ Ｐゴシック" panose="020B0600070205080204" pitchFamily="50" charset="-128"/>
              </a:rPr>
              <a:t>⑤</a:t>
            </a:r>
            <a:r>
              <a:rPr kumimoji="1" lang="ja-JP" altLang="en-US" b="1" dirty="0">
                <a:latin typeface="ＭＳ Ｐゴシック" panose="020B0600070205080204" pitchFamily="50" charset="-128"/>
                <a:ea typeface="ＭＳ Ｐゴシック" panose="020B0600070205080204" pitchFamily="50" charset="-128"/>
              </a:rPr>
              <a:t>埋立免許取得者は</a:t>
            </a:r>
            <a:r>
              <a:rPr lang="ja-JP" altLang="en-US" b="1" dirty="0">
                <a:latin typeface="ＭＳ Ｐゴシック" panose="020B0600070205080204" pitchFamily="50" charset="-128"/>
                <a:ea typeface="ＭＳ Ｐゴシック" panose="020B0600070205080204" pitchFamily="50" charset="-128"/>
              </a:rPr>
              <a:t>水面権者に補償した後でなければ着工できない</a:t>
            </a:r>
            <a:r>
              <a:rPr lang="en-US" altLang="ja-JP" b="1" dirty="0">
                <a:latin typeface="ＭＳ Ｐゴシック" panose="020B0600070205080204" pitchFamily="50" charset="-128"/>
                <a:ea typeface="ＭＳ Ｐゴシック" panose="020B0600070205080204" pitchFamily="50" charset="-128"/>
              </a:rPr>
              <a:t>(8</a:t>
            </a:r>
            <a:r>
              <a:rPr lang="ja-JP" altLang="en-US" b="1" dirty="0">
                <a:latin typeface="ＭＳ Ｐゴシック" panose="020B0600070205080204" pitchFamily="50" charset="-128"/>
                <a:ea typeface="ＭＳ Ｐゴシック" panose="020B0600070205080204" pitchFamily="50" charset="-128"/>
              </a:rPr>
              <a:t>条</a:t>
            </a:r>
            <a:r>
              <a:rPr lang="en-US" altLang="ja-JP" b="1" dirty="0">
                <a:latin typeface="ＭＳ Ｐゴシック" panose="020B0600070205080204" pitchFamily="50" charset="-128"/>
                <a:ea typeface="ＭＳ Ｐゴシック" panose="020B0600070205080204" pitchFamily="50" charset="-128"/>
              </a:rPr>
              <a:t>)</a:t>
            </a:r>
          </a:p>
          <a:p>
            <a:pPr marL="0" indent="0">
              <a:buNone/>
            </a:pPr>
            <a:endParaRPr lang="en-US" altLang="ja-JP" sz="1200" b="1" dirty="0">
              <a:latin typeface="ＭＳ Ｐゴシック" panose="020B0600070205080204" pitchFamily="50" charset="-128"/>
              <a:ea typeface="ＭＳ Ｐゴシック" panose="020B0600070205080204" pitchFamily="50" charset="-128"/>
            </a:endParaRPr>
          </a:p>
          <a:p>
            <a:pPr marL="0" indent="0">
              <a:buNone/>
            </a:pPr>
            <a:r>
              <a:rPr lang="ja-JP" altLang="en-US" sz="3100" dirty="0">
                <a:latin typeface="HG丸ｺﾞｼｯｸM-PRO" panose="020F0600000000000000" pitchFamily="50" charset="-128"/>
                <a:ea typeface="HG丸ｺﾞｼｯｸM-PRO" panose="020F0600000000000000" pitchFamily="50" charset="-128"/>
              </a:rPr>
              <a:t>・以上の手続きから、次の</a:t>
            </a:r>
            <a:r>
              <a:rPr lang="ja-JP" altLang="en-US" sz="3100" b="1" dirty="0">
                <a:latin typeface="HG丸ｺﾞｼｯｸM-PRO" panose="020F0600000000000000" pitchFamily="50" charset="-128"/>
                <a:ea typeface="HG丸ｺﾞｼｯｸM-PRO" panose="020F0600000000000000" pitchFamily="50" charset="-128"/>
              </a:rPr>
              <a:t>ⓐ</a:t>
            </a:r>
            <a:r>
              <a:rPr lang="en-US" altLang="ja-JP" sz="3100" b="1" dirty="0">
                <a:latin typeface="HG丸ｺﾞｼｯｸM-PRO" panose="020F0600000000000000" pitchFamily="50" charset="-128"/>
                <a:ea typeface="HG丸ｺﾞｼｯｸM-PRO" panose="020F0600000000000000" pitchFamily="50" charset="-128"/>
              </a:rPr>
              <a:t>,</a:t>
            </a:r>
            <a:r>
              <a:rPr lang="ja-JP" altLang="en-US" sz="3100" b="1" dirty="0">
                <a:latin typeface="HG丸ｺﾞｼｯｸM-PRO" panose="020F0600000000000000" pitchFamily="50" charset="-128"/>
                <a:ea typeface="HG丸ｺﾞｼｯｸM-PRO" panose="020F0600000000000000" pitchFamily="50" charset="-128"/>
              </a:rPr>
              <a:t>ⓑ</a:t>
            </a:r>
            <a:r>
              <a:rPr lang="ja-JP" altLang="en-US" sz="3100" dirty="0">
                <a:latin typeface="HG丸ｺﾞｼｯｸM-PRO" panose="020F0600000000000000" pitchFamily="50" charset="-128"/>
                <a:ea typeface="HG丸ｺﾞｼｯｸM-PRO" panose="020F0600000000000000" pitchFamily="50" charset="-128"/>
              </a:rPr>
              <a:t>が分かる。</a:t>
            </a:r>
            <a:endParaRPr lang="en-US" altLang="ja-JP" sz="3100" dirty="0">
              <a:latin typeface="HG丸ｺﾞｼｯｸM-PRO" panose="020F0600000000000000" pitchFamily="50" charset="-128"/>
              <a:ea typeface="HG丸ｺﾞｼｯｸM-PRO" panose="020F0600000000000000" pitchFamily="50" charset="-128"/>
            </a:endParaRPr>
          </a:p>
          <a:p>
            <a:pPr marL="0" indent="0">
              <a:buNone/>
            </a:pPr>
            <a:r>
              <a:rPr lang="ja-JP" altLang="en-US" b="1" dirty="0">
                <a:latin typeface="HG丸ｺﾞｼｯｸM-PRO" panose="020F0600000000000000" pitchFamily="50" charset="-128"/>
                <a:ea typeface="HG丸ｺﾞｼｯｸM-PRO" panose="020F0600000000000000" pitchFamily="50" charset="-128"/>
              </a:rPr>
              <a:t>  </a:t>
            </a:r>
            <a:r>
              <a:rPr kumimoji="1" lang="ja-JP" altLang="en-US" sz="3100" b="1" dirty="0">
                <a:highlight>
                  <a:srgbClr val="FFFF00"/>
                </a:highlight>
                <a:latin typeface="+mn-ea"/>
              </a:rPr>
              <a:t>ⓐ 埋立免許が出されても、埋立施行区域内には水面権が存在し</a:t>
            </a:r>
            <a:endParaRPr kumimoji="1" lang="en-US" altLang="ja-JP" sz="3100" b="1" dirty="0">
              <a:highlight>
                <a:srgbClr val="FFFF00"/>
              </a:highlight>
              <a:latin typeface="+mn-ea"/>
            </a:endParaRPr>
          </a:p>
          <a:p>
            <a:pPr marL="0" indent="0">
              <a:buNone/>
            </a:pPr>
            <a:r>
              <a:rPr lang="ja-JP" altLang="en-US" sz="3100" b="1" dirty="0">
                <a:latin typeface="+mn-ea"/>
              </a:rPr>
              <a:t>　   </a:t>
            </a:r>
            <a:r>
              <a:rPr lang="ja-JP" altLang="en-US" sz="3100" b="1" dirty="0">
                <a:highlight>
                  <a:srgbClr val="FFFF00"/>
                </a:highlight>
                <a:latin typeface="+mn-ea"/>
              </a:rPr>
              <a:t>続ける</a:t>
            </a:r>
            <a:r>
              <a:rPr lang="en-US" altLang="ja-JP" sz="3100" b="1" dirty="0">
                <a:latin typeface="+mn-ea"/>
              </a:rPr>
              <a:t>(</a:t>
            </a:r>
            <a:r>
              <a:rPr kumimoji="1" lang="ja-JP" altLang="en-US" sz="3100" b="1" dirty="0">
                <a:latin typeface="ＭＳ Ｐゴシック" panose="020B0600070205080204" pitchFamily="50" charset="-128"/>
                <a:ea typeface="ＭＳ Ｐゴシック" panose="020B0600070205080204" pitchFamily="50" charset="-128"/>
              </a:rPr>
              <a:t>⓸</a:t>
            </a:r>
            <a:r>
              <a:rPr kumimoji="1" lang="en-US" altLang="ja-JP" sz="3100" b="1" dirty="0">
                <a:latin typeface="ＭＳ Ｐゴシック" panose="020B0600070205080204" pitchFamily="50" charset="-128"/>
                <a:ea typeface="ＭＳ Ｐゴシック" panose="020B0600070205080204" pitchFamily="50" charset="-128"/>
              </a:rPr>
              <a:t>,</a:t>
            </a:r>
            <a:r>
              <a:rPr kumimoji="1" lang="ja-JP" altLang="en-US" sz="3100" b="1" dirty="0">
                <a:latin typeface="ＭＳ Ｐゴシック" panose="020B0600070205080204" pitchFamily="50" charset="-128"/>
                <a:ea typeface="ＭＳ Ｐゴシック" panose="020B0600070205080204" pitchFamily="50" charset="-128"/>
              </a:rPr>
              <a:t>⑤より</a:t>
            </a:r>
            <a:r>
              <a:rPr kumimoji="1" lang="en-US" altLang="ja-JP" sz="3100" b="1" dirty="0">
                <a:latin typeface="+mn-ea"/>
              </a:rPr>
              <a:t>)</a:t>
            </a:r>
            <a:r>
              <a:rPr kumimoji="1" lang="ja-JP" altLang="en-US" sz="3100" b="1" dirty="0">
                <a:latin typeface="+mn-ea"/>
              </a:rPr>
              <a:t>。</a:t>
            </a:r>
            <a:endParaRPr kumimoji="1" lang="en-US" altLang="ja-JP" sz="3100" b="1" dirty="0">
              <a:latin typeface="+mn-ea"/>
            </a:endParaRPr>
          </a:p>
          <a:p>
            <a:pPr marL="0" indent="0">
              <a:buNone/>
            </a:pPr>
            <a:r>
              <a:rPr lang="en-US" altLang="ja-JP" sz="3100" b="1" dirty="0">
                <a:highlight>
                  <a:srgbClr val="FFFF00"/>
                </a:highlight>
                <a:latin typeface="+mn-ea"/>
              </a:rPr>
              <a:t>  </a:t>
            </a:r>
            <a:r>
              <a:rPr lang="ja-JP" altLang="en-US" sz="3100" b="1" dirty="0">
                <a:highlight>
                  <a:srgbClr val="FFFF00"/>
                </a:highlight>
                <a:latin typeface="+mn-ea"/>
              </a:rPr>
              <a:t>ⓑ </a:t>
            </a:r>
            <a:r>
              <a:rPr kumimoji="1" lang="ja-JP" altLang="en-US" sz="3100" b="1" dirty="0">
                <a:highlight>
                  <a:srgbClr val="FFFF00"/>
                </a:highlight>
                <a:latin typeface="+mn-ea"/>
              </a:rPr>
              <a:t>水面権者に補償しなければ</a:t>
            </a:r>
            <a:r>
              <a:rPr lang="ja-JP" altLang="en-US" sz="3100" b="1" dirty="0">
                <a:highlight>
                  <a:srgbClr val="FFFF00"/>
                </a:highlight>
                <a:latin typeface="+mn-ea"/>
              </a:rPr>
              <a:t>埋立工事は違法</a:t>
            </a:r>
            <a:r>
              <a:rPr lang="en-US" altLang="ja-JP" sz="3100" b="1" dirty="0">
                <a:highlight>
                  <a:srgbClr val="FFFF00"/>
                </a:highlight>
                <a:latin typeface="+mn-ea"/>
              </a:rPr>
              <a:t>(</a:t>
            </a:r>
            <a:r>
              <a:rPr kumimoji="1" lang="ja-JP" altLang="en-US" sz="3100" b="1" dirty="0">
                <a:latin typeface="ＭＳ Ｐゴシック" panose="020B0600070205080204" pitchFamily="50" charset="-128"/>
                <a:ea typeface="ＭＳ Ｐゴシック" panose="020B0600070205080204" pitchFamily="50" charset="-128"/>
              </a:rPr>
              <a:t>⓸</a:t>
            </a:r>
            <a:r>
              <a:rPr kumimoji="1" lang="en-US" altLang="ja-JP" sz="3100" b="1" dirty="0">
                <a:latin typeface="ＭＳ Ｐゴシック" panose="020B0600070205080204" pitchFamily="50" charset="-128"/>
                <a:ea typeface="ＭＳ Ｐゴシック" panose="020B0600070205080204" pitchFamily="50" charset="-128"/>
              </a:rPr>
              <a:t>, </a:t>
            </a:r>
            <a:r>
              <a:rPr kumimoji="1" lang="ja-JP" altLang="en-US" sz="3100" b="1" dirty="0">
                <a:latin typeface="ＭＳ Ｐゴシック" panose="020B0600070205080204" pitchFamily="50" charset="-128"/>
                <a:ea typeface="ＭＳ Ｐゴシック" panose="020B0600070205080204" pitchFamily="50" charset="-128"/>
              </a:rPr>
              <a:t>⑤より</a:t>
            </a:r>
            <a:r>
              <a:rPr kumimoji="1" lang="en-US" altLang="ja-JP" sz="3100" b="1" dirty="0">
                <a:latin typeface="+mn-ea"/>
              </a:rPr>
              <a:t>)</a:t>
            </a:r>
            <a:r>
              <a:rPr kumimoji="1" lang="ja-JP" altLang="en-US" sz="3100" b="1" dirty="0">
                <a:latin typeface="+mn-ea"/>
              </a:rPr>
              <a:t> 。</a:t>
            </a:r>
            <a:endParaRPr kumimoji="1" lang="en-US" altLang="ja-JP" sz="3100" b="1" dirty="0">
              <a:latin typeface="+mn-ea"/>
            </a:endParaRPr>
          </a:p>
          <a:p>
            <a:pPr marL="0" indent="0">
              <a:buNone/>
            </a:pPr>
            <a:r>
              <a:rPr lang="ja-JP" altLang="en-US" sz="3100" b="1" dirty="0">
                <a:latin typeface="+mn-ea"/>
              </a:rPr>
              <a:t>　　</a:t>
            </a:r>
            <a:r>
              <a:rPr lang="ja-JP" altLang="en-US" sz="2400" b="1" dirty="0">
                <a:latin typeface="+mn-ea"/>
              </a:rPr>
              <a:t>注：</a:t>
            </a:r>
            <a:r>
              <a:rPr lang="en-US" altLang="ja-JP" sz="2400" b="1" dirty="0">
                <a:latin typeface="+mn-ea"/>
              </a:rPr>
              <a:t> </a:t>
            </a:r>
            <a:r>
              <a:rPr lang="ja-JP" altLang="en-US" sz="2400" b="1" dirty="0">
                <a:latin typeface="+mn-ea"/>
              </a:rPr>
              <a:t>違法の内容は、公有水面埋立法</a:t>
            </a:r>
            <a:r>
              <a:rPr lang="en-US" altLang="ja-JP" sz="2400" b="1" dirty="0">
                <a:latin typeface="+mn-ea"/>
              </a:rPr>
              <a:t>6,8</a:t>
            </a:r>
            <a:r>
              <a:rPr lang="ja-JP" altLang="en-US" sz="2400" b="1" dirty="0">
                <a:latin typeface="+mn-ea"/>
              </a:rPr>
              <a:t>条違反、憲法</a:t>
            </a:r>
            <a:r>
              <a:rPr lang="en-US" altLang="ja-JP" sz="2400" b="1" dirty="0">
                <a:latin typeface="+mn-ea"/>
              </a:rPr>
              <a:t>29</a:t>
            </a:r>
            <a:r>
              <a:rPr lang="ja-JP" altLang="en-US" sz="2400" b="1" dirty="0">
                <a:latin typeface="+mn-ea"/>
              </a:rPr>
              <a:t>条違反。</a:t>
            </a:r>
            <a:endParaRPr lang="en-US" altLang="ja-JP" sz="2400" b="1" dirty="0">
              <a:latin typeface="+mn-ea"/>
            </a:endParaRPr>
          </a:p>
          <a:p>
            <a:pPr marL="0" indent="0">
              <a:buNone/>
            </a:pPr>
            <a:r>
              <a:rPr lang="ja-JP" altLang="en-US" sz="2400" b="1" dirty="0">
                <a:latin typeface="+mn-ea"/>
              </a:rPr>
              <a:t> </a:t>
            </a:r>
            <a:r>
              <a:rPr lang="ja-JP" altLang="en-US" sz="2400" b="1" dirty="0">
                <a:solidFill>
                  <a:srgbClr val="FF0000"/>
                </a:solidFill>
                <a:latin typeface="+mn-ea"/>
              </a:rPr>
              <a:t>  </a:t>
            </a:r>
            <a:r>
              <a:rPr lang="ja-JP" altLang="en-US" b="1" dirty="0">
                <a:solidFill>
                  <a:srgbClr val="FF0000"/>
                </a:solidFill>
                <a:latin typeface="+mn-ea"/>
              </a:rPr>
              <a:t> 重要：</a:t>
            </a:r>
            <a:r>
              <a:rPr lang="ja-JP" altLang="en-US" b="1" dirty="0">
                <a:solidFill>
                  <a:srgbClr val="FF0000"/>
                </a:solidFill>
                <a:latin typeface="ＭＳ Ｐゴシック" panose="020B0600070205080204" pitchFamily="50" charset="-128"/>
                <a:ea typeface="ＭＳ Ｐゴシック" panose="020B0600070205080204" pitchFamily="50" charset="-128"/>
              </a:rPr>
              <a:t>埋立免許が出され、埋立権が生じても、 ⓐ</a:t>
            </a:r>
            <a:r>
              <a:rPr lang="en-US" altLang="ja-JP" b="1" dirty="0">
                <a:solidFill>
                  <a:srgbClr val="FF0000"/>
                </a:solidFill>
                <a:latin typeface="ＭＳ Ｐゴシック" panose="020B0600070205080204" pitchFamily="50" charset="-128"/>
                <a:ea typeface="ＭＳ Ｐゴシック" panose="020B0600070205080204" pitchFamily="50" charset="-128"/>
              </a:rPr>
              <a:t>,</a:t>
            </a:r>
            <a:r>
              <a:rPr lang="ja-JP" altLang="en-US" b="1" dirty="0">
                <a:solidFill>
                  <a:srgbClr val="FF0000"/>
                </a:solidFill>
                <a:latin typeface="ＭＳ Ｐゴシック" panose="020B0600070205080204" pitchFamily="50" charset="-128"/>
                <a:ea typeface="ＭＳ Ｐゴシック" panose="020B0600070205080204" pitchFamily="50" charset="-128"/>
              </a:rPr>
              <a:t>ⓑに変わりがないことに注意！</a:t>
            </a:r>
            <a:r>
              <a:rPr lang="ja-JP" altLang="en-US" b="1" dirty="0">
                <a:solidFill>
                  <a:srgbClr val="00B050"/>
                </a:solidFill>
                <a:latin typeface="ＭＳ Ｐゴシック" panose="020B0600070205080204" pitchFamily="50" charset="-128"/>
                <a:ea typeface="ＭＳ Ｐゴシック" panose="020B0600070205080204" pitchFamily="50" charset="-128"/>
              </a:rPr>
              <a:t> </a:t>
            </a:r>
            <a:endParaRPr lang="en-US" altLang="ja-JP" b="1" dirty="0">
              <a:solidFill>
                <a:srgbClr val="00B050"/>
              </a:solidFill>
              <a:latin typeface="ＭＳ Ｐゴシック" panose="020B0600070205080204" pitchFamily="50" charset="-128"/>
              <a:ea typeface="ＭＳ Ｐゴシック" panose="020B0600070205080204" pitchFamily="50" charset="-128"/>
            </a:endParaRPr>
          </a:p>
          <a:p>
            <a:pPr marL="0" indent="0">
              <a:buNone/>
            </a:pPr>
            <a:endParaRPr lang="en-US" altLang="ja-JP" b="1" dirty="0">
              <a:latin typeface="HG丸ｺﾞｼｯｸM-PRO" panose="020F0600000000000000" pitchFamily="50" charset="-128"/>
              <a:ea typeface="HG丸ｺﾞｼｯｸM-PRO" panose="020F0600000000000000" pitchFamily="50" charset="-128"/>
            </a:endParaRPr>
          </a:p>
          <a:p>
            <a:pPr marL="0" indent="0">
              <a:buNone/>
            </a:pPr>
            <a:endParaRPr kumimoji="1" lang="ja-JP" altLang="en-US" b="1" dirty="0">
              <a:latin typeface="HG丸ｺﾞｼｯｸM-PRO" panose="020F0600000000000000" pitchFamily="50" charset="-128"/>
              <a:ea typeface="HG丸ｺﾞｼｯｸM-PRO" panose="020F0600000000000000" pitchFamily="50" charset="-128"/>
            </a:endParaRPr>
          </a:p>
        </p:txBody>
      </p:sp>
      <p:sp>
        <p:nvSpPr>
          <p:cNvPr id="4" name="スライド番号プレースホルダー 3">
            <a:extLst>
              <a:ext uri="{FF2B5EF4-FFF2-40B4-BE49-F238E27FC236}">
                <a16:creationId xmlns:a16="http://schemas.microsoft.com/office/drawing/2014/main" id="{56705BF3-B2AB-3D33-E636-67F3D2A726F0}"/>
              </a:ext>
            </a:extLst>
          </p:cNvPr>
          <p:cNvSpPr>
            <a:spLocks noGrp="1"/>
          </p:cNvSpPr>
          <p:nvPr>
            <p:ph type="sldNum" sz="quarter" idx="12"/>
          </p:nvPr>
        </p:nvSpPr>
        <p:spPr/>
        <p:txBody>
          <a:bodyPr/>
          <a:lstStyle/>
          <a:p>
            <a:fld id="{2FF15B1A-2357-430D-AF1B-F67811631B38}" type="slidenum">
              <a:rPr kumimoji="1" lang="ja-JP" altLang="en-US" smtClean="0"/>
              <a:t>5</a:t>
            </a:fld>
            <a:endParaRPr kumimoji="1" lang="ja-JP" altLang="en-US"/>
          </a:p>
        </p:txBody>
      </p:sp>
      <p:sp>
        <p:nvSpPr>
          <p:cNvPr id="6" name="テキスト ボックス 5">
            <a:extLst>
              <a:ext uri="{FF2B5EF4-FFF2-40B4-BE49-F238E27FC236}">
                <a16:creationId xmlns:a16="http://schemas.microsoft.com/office/drawing/2014/main" id="{9E78E430-E0F9-CFC7-DBF5-1008D659C683}"/>
              </a:ext>
            </a:extLst>
          </p:cNvPr>
          <p:cNvSpPr txBox="1"/>
          <p:nvPr/>
        </p:nvSpPr>
        <p:spPr>
          <a:xfrm>
            <a:off x="338665" y="144991"/>
            <a:ext cx="11235268" cy="584775"/>
          </a:xfrm>
          <a:prstGeom prst="rect">
            <a:avLst/>
          </a:prstGeom>
          <a:noFill/>
        </p:spPr>
        <p:txBody>
          <a:bodyPr wrap="square">
            <a:spAutoFit/>
          </a:bodyPr>
          <a:lstStyle/>
          <a:p>
            <a:r>
              <a:rPr lang="ja-JP" altLang="en-US" sz="3200" b="1" dirty="0">
                <a:latin typeface="游ゴシック" panose="020B0400000000000000" pitchFamily="50" charset="-128"/>
                <a:ea typeface="游ゴシック" panose="020B0400000000000000" pitchFamily="50" charset="-128"/>
              </a:rPr>
              <a:t>公有水面埋立法に基づき、</a:t>
            </a:r>
            <a:r>
              <a:rPr lang="ja-JP" altLang="en-US" sz="3200" b="1" dirty="0">
                <a:solidFill>
                  <a:schemeClr val="accent1"/>
                </a:solidFill>
                <a:latin typeface="游ゴシック" panose="020B0400000000000000" pitchFamily="50" charset="-128"/>
                <a:ea typeface="游ゴシック" panose="020B0400000000000000" pitchFamily="50" charset="-128"/>
              </a:rPr>
              <a:t>要点</a:t>
            </a:r>
            <a:r>
              <a:rPr lang="en-US" altLang="ja-JP" sz="3200" b="1" dirty="0">
                <a:solidFill>
                  <a:schemeClr val="accent1"/>
                </a:solidFill>
                <a:latin typeface="游ゴシック" panose="020B0400000000000000" pitchFamily="50" charset="-128"/>
                <a:ea typeface="游ゴシック" panose="020B0400000000000000" pitchFamily="50" charset="-128"/>
              </a:rPr>
              <a:t>1,2</a:t>
            </a:r>
            <a:r>
              <a:rPr lang="ja-JP" altLang="en-US" sz="3200" b="1" dirty="0">
                <a:latin typeface="游ゴシック" panose="020B0400000000000000" pitchFamily="50" charset="-128"/>
                <a:ea typeface="游ゴシック" panose="020B0400000000000000" pitchFamily="50" charset="-128"/>
              </a:rPr>
              <a:t>は誤りーその１</a:t>
            </a:r>
            <a:endParaRPr lang="ja-JP" altLang="en-US" sz="3200" dirty="0"/>
          </a:p>
        </p:txBody>
      </p:sp>
    </p:spTree>
    <p:extLst>
      <p:ext uri="{BB962C8B-B14F-4D97-AF65-F5344CB8AC3E}">
        <p14:creationId xmlns:p14="http://schemas.microsoft.com/office/powerpoint/2010/main" val="37673382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3D21654-3F6A-4E4F-BCD4-63EECF4269AD}"/>
              </a:ext>
            </a:extLst>
          </p:cNvPr>
          <p:cNvSpPr>
            <a:spLocks noGrp="1"/>
          </p:cNvSpPr>
          <p:nvPr>
            <p:ph type="title"/>
          </p:nvPr>
        </p:nvSpPr>
        <p:spPr>
          <a:xfrm>
            <a:off x="202353" y="-86889"/>
            <a:ext cx="11151447" cy="688022"/>
          </a:xfrm>
        </p:spPr>
        <p:txBody>
          <a:bodyPr>
            <a:normAutofit/>
          </a:bodyPr>
          <a:lstStyle/>
          <a:p>
            <a:r>
              <a:rPr lang="ja-JP" altLang="en-US" sz="3600" b="1" dirty="0">
                <a:latin typeface="HG丸ｺﾞｼｯｸM-PRO" panose="020F0600000000000000" pitchFamily="50" charset="-128"/>
                <a:ea typeface="HG丸ｺﾞｼｯｸM-PRO" panose="020F0600000000000000" pitchFamily="50" charset="-128"/>
              </a:rPr>
              <a:t> </a:t>
            </a:r>
            <a:r>
              <a:rPr lang="ja-JP" altLang="en-US" sz="3200" b="1" dirty="0">
                <a:latin typeface="游ゴシック" panose="020B0400000000000000" pitchFamily="50" charset="-128"/>
                <a:ea typeface="游ゴシック" panose="020B0400000000000000" pitchFamily="50" charset="-128"/>
              </a:rPr>
              <a:t>公有水面埋立法に基づき、</a:t>
            </a:r>
            <a:r>
              <a:rPr lang="ja-JP" altLang="en-US" sz="3200" b="1" dirty="0">
                <a:solidFill>
                  <a:schemeClr val="accent1"/>
                </a:solidFill>
                <a:latin typeface="游ゴシック" panose="020B0400000000000000" pitchFamily="50" charset="-128"/>
                <a:ea typeface="游ゴシック" panose="020B0400000000000000" pitchFamily="50" charset="-128"/>
              </a:rPr>
              <a:t>要点</a:t>
            </a:r>
            <a:r>
              <a:rPr lang="en-US" altLang="ja-JP" sz="3200" b="1" dirty="0">
                <a:solidFill>
                  <a:schemeClr val="accent1"/>
                </a:solidFill>
                <a:latin typeface="游ゴシック" panose="020B0400000000000000" pitchFamily="50" charset="-128"/>
                <a:ea typeface="游ゴシック" panose="020B0400000000000000" pitchFamily="50" charset="-128"/>
              </a:rPr>
              <a:t>1,2</a:t>
            </a:r>
            <a:r>
              <a:rPr lang="ja-JP" altLang="en-US" sz="3200" b="1" dirty="0">
                <a:latin typeface="游ゴシック" panose="020B0400000000000000" pitchFamily="50" charset="-128"/>
                <a:ea typeface="游ゴシック" panose="020B0400000000000000" pitchFamily="50" charset="-128"/>
              </a:rPr>
              <a:t>は誤りーその２</a:t>
            </a:r>
            <a:endParaRPr kumimoji="1" lang="ja-JP" altLang="en-US" sz="3200" b="1" dirty="0">
              <a:latin typeface="游ゴシック" panose="020B0400000000000000" pitchFamily="50" charset="-128"/>
              <a:ea typeface="游ゴシック" panose="020B0400000000000000" pitchFamily="50" charset="-128"/>
            </a:endParaRPr>
          </a:p>
        </p:txBody>
      </p:sp>
      <p:sp>
        <p:nvSpPr>
          <p:cNvPr id="3" name="コンテンツ プレースホルダー 2">
            <a:extLst>
              <a:ext uri="{FF2B5EF4-FFF2-40B4-BE49-F238E27FC236}">
                <a16:creationId xmlns:a16="http://schemas.microsoft.com/office/drawing/2014/main" id="{31243794-0B9F-4E34-B386-AF07E74CEE5A}"/>
              </a:ext>
            </a:extLst>
          </p:cNvPr>
          <p:cNvSpPr>
            <a:spLocks noGrp="1"/>
          </p:cNvSpPr>
          <p:nvPr>
            <p:ph idx="1"/>
          </p:nvPr>
        </p:nvSpPr>
        <p:spPr>
          <a:xfrm>
            <a:off x="203200" y="601133"/>
            <a:ext cx="11836400" cy="6236229"/>
          </a:xfrm>
        </p:spPr>
        <p:txBody>
          <a:bodyPr>
            <a:normAutofit fontScale="77500" lnSpcReduction="20000"/>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28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a:t>
            </a:r>
            <a:r>
              <a:rPr kumimoji="1" lang="ja-JP" altLang="en-US" sz="3600" b="1" i="0" u="none" strike="noStrike" kern="1200" cap="none" spc="0" normalizeH="0" baseline="0" noProof="0" dirty="0">
                <a:ln>
                  <a:noFill/>
                </a:ln>
                <a:solidFill>
                  <a:prstClr val="black"/>
                </a:solidFill>
                <a:effectLst/>
                <a:highlight>
                  <a:srgbClr val="FFFF00"/>
                </a:highlight>
                <a:uLnTx/>
                <a:uFillTx/>
                <a:latin typeface="游ゴシック" panose="020B0400000000000000" pitchFamily="50" charset="-128"/>
                <a:ea typeface="游ゴシック" panose="020B0400000000000000" pitchFamily="50" charset="-128"/>
                <a:cs typeface="+mn-cs"/>
              </a:rPr>
              <a:t>ⓐ 埋立免許が出されても、埋立施行区域内には水面権が存在し続け</a:t>
            </a:r>
            <a:r>
              <a:rPr lang="ja-JP" altLang="en-US" sz="3600" b="1" dirty="0">
                <a:solidFill>
                  <a:prstClr val="black"/>
                </a:solidFill>
                <a:highlight>
                  <a:srgbClr val="FFFF00"/>
                </a:highlight>
                <a:latin typeface="游ゴシック" panose="020B0400000000000000" pitchFamily="50" charset="-128"/>
                <a:ea typeface="游ゴシック" panose="020B0400000000000000" pitchFamily="50" charset="-128"/>
              </a:rPr>
              <a:t>る</a:t>
            </a:r>
            <a:endParaRPr kumimoji="1" lang="en-US" altLang="ja-JP" sz="36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en-US" altLang="ja-JP" sz="3600" b="1" i="0" u="none" strike="noStrike" kern="1200" cap="none" spc="0" normalizeH="0" baseline="0" noProof="0" dirty="0">
                <a:ln>
                  <a:noFill/>
                </a:ln>
                <a:solidFill>
                  <a:prstClr val="black"/>
                </a:solidFill>
                <a:effectLst/>
                <a:highlight>
                  <a:srgbClr val="FFFF00"/>
                </a:highlight>
                <a:uLnTx/>
                <a:uFillTx/>
                <a:latin typeface="游ゴシック" panose="020B0400000000000000" pitchFamily="50" charset="-128"/>
                <a:ea typeface="游ゴシック" panose="020B0400000000000000" pitchFamily="50" charset="-128"/>
                <a:cs typeface="+mn-cs"/>
              </a:rPr>
              <a:t> </a:t>
            </a:r>
            <a:r>
              <a:rPr kumimoji="1" lang="ja-JP" altLang="en-US" sz="3600" b="1" i="0" u="none" strike="noStrike" kern="1200" cap="none" spc="0" normalizeH="0" baseline="0" noProof="0" dirty="0">
                <a:ln>
                  <a:noFill/>
                </a:ln>
                <a:solidFill>
                  <a:prstClr val="black"/>
                </a:solidFill>
                <a:effectLst/>
                <a:uLnTx/>
                <a:uFillTx/>
                <a:latin typeface="游ゴシック" panose="020B0400000000000000" pitchFamily="50" charset="-128"/>
                <a:ea typeface="游ゴシック" panose="020B0400000000000000" pitchFamily="50" charset="-128"/>
                <a:cs typeface="+mn-cs"/>
              </a:rPr>
              <a:t>ⓑ</a:t>
            </a:r>
            <a:r>
              <a:rPr kumimoji="1" lang="ja-JP" altLang="en-US" sz="3600" b="1" i="0" u="none" strike="noStrike" kern="1200" cap="none" spc="0" normalizeH="0" baseline="0" noProof="0" dirty="0">
                <a:ln>
                  <a:noFill/>
                </a:ln>
                <a:solidFill>
                  <a:prstClr val="black"/>
                </a:solidFill>
                <a:effectLst/>
                <a:highlight>
                  <a:srgbClr val="FFFF00"/>
                </a:highlight>
                <a:uLnTx/>
                <a:uFillTx/>
                <a:latin typeface="游ゴシック" panose="020B0400000000000000" pitchFamily="50" charset="-128"/>
                <a:ea typeface="游ゴシック" panose="020B0400000000000000" pitchFamily="50" charset="-128"/>
                <a:cs typeface="+mn-cs"/>
              </a:rPr>
              <a:t> 水面権者に補償しなければ埋立工事は違法</a:t>
            </a:r>
            <a:endParaRPr lang="en-US" altLang="ja-JP" sz="3600" b="1" dirty="0">
              <a:solidFill>
                <a:prstClr val="black"/>
              </a:solidFill>
              <a:latin typeface="游ゴシック" panose="020B0400000000000000" pitchFamily="50" charset="-128"/>
              <a:ea typeface="游ゴシック" panose="020B0400000000000000" pitchFamily="50" charset="-128"/>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lang="en-US" altLang="ja-JP" sz="1800" b="1" dirty="0">
              <a:solidFill>
                <a:srgbClr val="00B050"/>
              </a:solidFill>
              <a:latin typeface="+mn-ea"/>
            </a:endParaRPr>
          </a:p>
          <a:p>
            <a:pPr marL="0" indent="0">
              <a:buNone/>
            </a:pPr>
            <a:r>
              <a:rPr lang="ja-JP" altLang="en-US" sz="3600" b="1" dirty="0">
                <a:solidFill>
                  <a:srgbClr val="00B050"/>
                </a:solidFill>
                <a:latin typeface="+mn-ea"/>
              </a:rPr>
              <a:t>➢ </a:t>
            </a:r>
            <a:r>
              <a:rPr lang="ja-JP" altLang="en-US" sz="3600" b="1" dirty="0">
                <a:solidFill>
                  <a:srgbClr val="00B050"/>
                </a:solidFill>
                <a:highlight>
                  <a:srgbClr val="FFFF00"/>
                </a:highlight>
                <a:latin typeface="+mn-ea"/>
              </a:rPr>
              <a:t>水面権者に補償することによって初めて埋立工事は適法になる</a:t>
            </a:r>
            <a:r>
              <a:rPr lang="ja-JP" altLang="en-US" sz="3600" b="1" dirty="0">
                <a:solidFill>
                  <a:srgbClr val="00B050"/>
                </a:solidFill>
                <a:latin typeface="+mn-ea"/>
              </a:rPr>
              <a:t>。</a:t>
            </a:r>
            <a:endParaRPr lang="en-US" altLang="ja-JP" sz="3600" b="1" dirty="0">
              <a:solidFill>
                <a:srgbClr val="00B050"/>
              </a:solidFill>
              <a:latin typeface="+mn-ea"/>
            </a:endParaRPr>
          </a:p>
          <a:p>
            <a:pPr marL="0" indent="0">
              <a:buNone/>
            </a:pPr>
            <a:r>
              <a:rPr lang="ja-JP" altLang="en-US" sz="3600" b="1" dirty="0">
                <a:solidFill>
                  <a:srgbClr val="00B050"/>
                </a:solidFill>
                <a:latin typeface="+mn-ea"/>
              </a:rPr>
              <a:t> ∴</a:t>
            </a:r>
            <a:r>
              <a:rPr lang="ja-JP" altLang="en-US" sz="3600" b="1" dirty="0">
                <a:solidFill>
                  <a:srgbClr val="00B050"/>
                </a:solidFill>
                <a:highlight>
                  <a:srgbClr val="FFFF00"/>
                </a:highlight>
                <a:latin typeface="+mn-ea"/>
              </a:rPr>
              <a:t>補償なしの埋立工事は違法であるから、妨害排除</a:t>
            </a:r>
            <a:r>
              <a:rPr lang="en-US" altLang="ja-JP" sz="3600" b="1" dirty="0">
                <a:solidFill>
                  <a:srgbClr val="00B050"/>
                </a:solidFill>
                <a:highlight>
                  <a:srgbClr val="FFFF00"/>
                </a:highlight>
                <a:latin typeface="+mn-ea"/>
              </a:rPr>
              <a:t>(</a:t>
            </a:r>
            <a:r>
              <a:rPr lang="ja-JP" altLang="en-US" sz="3600" b="1" dirty="0">
                <a:solidFill>
                  <a:srgbClr val="00B050"/>
                </a:solidFill>
                <a:highlight>
                  <a:srgbClr val="FFFF00"/>
                </a:highlight>
                <a:latin typeface="+mn-ea"/>
              </a:rPr>
              <a:t>予防</a:t>
            </a:r>
            <a:r>
              <a:rPr lang="en-US" altLang="ja-JP" sz="3600" b="1" dirty="0">
                <a:solidFill>
                  <a:srgbClr val="00B050"/>
                </a:solidFill>
                <a:highlight>
                  <a:srgbClr val="FFFF00"/>
                </a:highlight>
                <a:latin typeface="+mn-ea"/>
              </a:rPr>
              <a:t>)</a:t>
            </a:r>
            <a:r>
              <a:rPr lang="ja-JP" altLang="en-US" sz="3600" b="1" dirty="0">
                <a:solidFill>
                  <a:srgbClr val="00B050"/>
                </a:solidFill>
                <a:highlight>
                  <a:srgbClr val="FFFF00"/>
                </a:highlight>
                <a:latin typeface="+mn-ea"/>
              </a:rPr>
              <a:t>を請求できる</a:t>
            </a:r>
            <a:endParaRPr lang="en-US" altLang="ja-JP" sz="3600" b="1" dirty="0">
              <a:solidFill>
                <a:srgbClr val="00B050"/>
              </a:solidFill>
              <a:highlight>
                <a:srgbClr val="FFFF00"/>
              </a:highlight>
              <a:latin typeface="+mn-ea"/>
            </a:endParaRPr>
          </a:p>
          <a:p>
            <a:pPr marL="0" indent="0">
              <a:buNone/>
            </a:pPr>
            <a:r>
              <a:rPr lang="ja-JP" altLang="en-US" sz="3600" b="1" dirty="0">
                <a:solidFill>
                  <a:srgbClr val="00B050"/>
                </a:solidFill>
                <a:highlight>
                  <a:srgbClr val="FFFF00"/>
                </a:highlight>
                <a:latin typeface="+mn-ea"/>
              </a:rPr>
              <a:t> </a:t>
            </a:r>
            <a:r>
              <a:rPr lang="ja-JP" altLang="en-US" sz="3600" b="1" dirty="0">
                <a:solidFill>
                  <a:srgbClr val="00B050"/>
                </a:solidFill>
                <a:latin typeface="+mn-ea"/>
              </a:rPr>
              <a:t>   </a:t>
            </a:r>
            <a:r>
              <a:rPr lang="ja-JP" altLang="en-US" sz="3600" b="1" dirty="0">
                <a:solidFill>
                  <a:srgbClr val="00B050"/>
                </a:solidFill>
                <a:highlight>
                  <a:srgbClr val="FFFF00"/>
                </a:highlight>
                <a:latin typeface="+mn-ea"/>
              </a:rPr>
              <a:t>はずはない</a:t>
            </a:r>
            <a:r>
              <a:rPr lang="ja-JP" altLang="en-US" sz="3100" b="1" dirty="0">
                <a:solidFill>
                  <a:srgbClr val="00B050"/>
                </a:solidFill>
                <a:highlight>
                  <a:srgbClr val="FFFF00"/>
                </a:highlight>
                <a:latin typeface="+mn-ea"/>
              </a:rPr>
              <a:t>（請求したら、「違法行為を妨害するな」と言うようなもの）</a:t>
            </a:r>
            <a:r>
              <a:rPr lang="ja-JP" altLang="en-US" sz="3600" b="1" dirty="0">
                <a:solidFill>
                  <a:srgbClr val="00B050"/>
                </a:solidFill>
                <a:latin typeface="+mn-ea"/>
              </a:rPr>
              <a:t>。</a:t>
            </a:r>
            <a:endParaRPr lang="en-US" altLang="ja-JP" sz="2900" dirty="0">
              <a:solidFill>
                <a:srgbClr val="00B050"/>
              </a:solidFill>
              <a:latin typeface="ＭＳ Ｐゴシック" panose="020B0600070205080204" pitchFamily="50" charset="-128"/>
              <a:ea typeface="ＭＳ Ｐゴシック" panose="020B0600070205080204" pitchFamily="50" charset="-128"/>
            </a:endParaRPr>
          </a:p>
          <a:p>
            <a:pPr marL="0" indent="0">
              <a:buNone/>
            </a:pPr>
            <a:r>
              <a:rPr lang="ja-JP" altLang="en-US" sz="2900" dirty="0">
                <a:solidFill>
                  <a:srgbClr val="00B050"/>
                </a:solidFill>
                <a:latin typeface="ＭＳ Ｐゴシック" panose="020B0600070205080204" pitchFamily="50" charset="-128"/>
                <a:ea typeface="ＭＳ Ｐゴシック" panose="020B0600070205080204" pitchFamily="50" charset="-128"/>
              </a:rPr>
              <a:t>　　 </a:t>
            </a:r>
            <a:r>
              <a:rPr lang="ja-JP" altLang="en-US" sz="3100" b="1" dirty="0">
                <a:latin typeface="ＭＳ Ｐゴシック" panose="020B0600070205080204" pitchFamily="50" charset="-128"/>
                <a:ea typeface="ＭＳ Ｐゴシック" panose="020B0600070205080204" pitchFamily="50" charset="-128"/>
              </a:rPr>
              <a:t>注</a:t>
            </a:r>
            <a:r>
              <a:rPr lang="en-US" altLang="ja-JP" sz="3100" b="1" dirty="0">
                <a:latin typeface="ＭＳ Ｐゴシック" panose="020B0600070205080204" pitchFamily="50" charset="-128"/>
                <a:ea typeface="ＭＳ Ｐゴシック" panose="020B0600070205080204" pitchFamily="50" charset="-128"/>
              </a:rPr>
              <a:t>1.</a:t>
            </a:r>
            <a:r>
              <a:rPr lang="ja-JP" altLang="en-US" sz="3100" b="1" dirty="0">
                <a:latin typeface="ＭＳ Ｐゴシック" panose="020B0600070205080204" pitchFamily="50" charset="-128"/>
                <a:ea typeface="ＭＳ Ｐゴシック" panose="020B0600070205080204" pitchFamily="50" charset="-128"/>
              </a:rPr>
              <a:t>埋立権が物権でないことは、物権法定主義（民法</a:t>
            </a:r>
            <a:r>
              <a:rPr lang="en-US" altLang="ja-JP" sz="3100" b="1" dirty="0">
                <a:latin typeface="ＭＳ Ｐゴシック" panose="020B0600070205080204" pitchFamily="50" charset="-128"/>
                <a:ea typeface="ＭＳ Ｐゴシック" panose="020B0600070205080204" pitchFamily="50" charset="-128"/>
              </a:rPr>
              <a:t>175</a:t>
            </a:r>
            <a:r>
              <a:rPr lang="ja-JP" altLang="en-US" sz="3100" b="1" dirty="0">
                <a:latin typeface="ＭＳ Ｐゴシック" panose="020B0600070205080204" pitchFamily="50" charset="-128"/>
                <a:ea typeface="ＭＳ Ｐゴシック" panose="020B0600070205080204" pitchFamily="50" charset="-128"/>
              </a:rPr>
              <a:t>条：物権は民法その他の法律</a:t>
            </a:r>
            <a:endParaRPr lang="en-US" altLang="ja-JP" sz="3100" b="1" dirty="0">
              <a:latin typeface="ＭＳ Ｐゴシック" panose="020B0600070205080204" pitchFamily="50" charset="-128"/>
              <a:ea typeface="ＭＳ Ｐゴシック" panose="020B0600070205080204" pitchFamily="50" charset="-128"/>
            </a:endParaRPr>
          </a:p>
          <a:p>
            <a:pPr marL="0" indent="0">
              <a:buNone/>
            </a:pPr>
            <a:r>
              <a:rPr lang="ja-JP" altLang="en-US" sz="3100" b="1" dirty="0">
                <a:latin typeface="ＭＳ Ｐゴシック" panose="020B0600070205080204" pitchFamily="50" charset="-128"/>
                <a:ea typeface="ＭＳ Ｐゴシック" panose="020B0600070205080204" pitchFamily="50" charset="-128"/>
              </a:rPr>
              <a:t>　　 　　で定めたもの以外は創設できない）からも明らか（公有水面埋立法に埋立権が物権</a:t>
            </a:r>
            <a:endParaRPr lang="en-US" altLang="ja-JP" sz="3100" b="1" dirty="0">
              <a:latin typeface="ＭＳ Ｐゴシック" panose="020B0600070205080204" pitchFamily="50" charset="-128"/>
              <a:ea typeface="ＭＳ Ｐゴシック" panose="020B0600070205080204" pitchFamily="50" charset="-128"/>
            </a:endParaRPr>
          </a:p>
          <a:p>
            <a:pPr marL="0" indent="0">
              <a:buNone/>
            </a:pPr>
            <a:r>
              <a:rPr lang="ja-JP" altLang="en-US" sz="3100" b="1" dirty="0">
                <a:latin typeface="ＭＳ Ｐゴシック" panose="020B0600070205080204" pitchFamily="50" charset="-128"/>
                <a:ea typeface="ＭＳ Ｐゴシック" panose="020B0600070205080204" pitchFamily="50" charset="-128"/>
              </a:rPr>
              <a:t>　　 　　である旨の規定はない）。</a:t>
            </a:r>
            <a:endParaRPr lang="en-US" altLang="ja-JP" sz="3100" b="1" dirty="0">
              <a:latin typeface="ＭＳ Ｐゴシック" panose="020B0600070205080204" pitchFamily="50" charset="-128"/>
              <a:ea typeface="ＭＳ Ｐゴシック" panose="020B0600070205080204" pitchFamily="50" charset="-128"/>
            </a:endParaRPr>
          </a:p>
          <a:p>
            <a:pPr marL="0" indent="0">
              <a:buNone/>
            </a:pPr>
            <a:r>
              <a:rPr lang="ja-JP" altLang="en-US" sz="3100" b="1" dirty="0">
                <a:latin typeface="ＭＳ Ｐゴシック" panose="020B0600070205080204" pitchFamily="50" charset="-128"/>
                <a:ea typeface="ＭＳ Ｐゴシック" panose="020B0600070205080204" pitchFamily="50" charset="-128"/>
              </a:rPr>
              <a:t>　　 注</a:t>
            </a:r>
            <a:r>
              <a:rPr lang="en-US" altLang="ja-JP" sz="3100" b="1" dirty="0">
                <a:latin typeface="ＭＳ Ｐゴシック" panose="020B0600070205080204" pitchFamily="50" charset="-128"/>
                <a:ea typeface="ＭＳ Ｐゴシック" panose="020B0600070205080204" pitchFamily="50" charset="-128"/>
              </a:rPr>
              <a:t>2:</a:t>
            </a:r>
            <a:r>
              <a:rPr lang="ja-JP" altLang="en-US" sz="3100" b="1" dirty="0">
                <a:latin typeface="ＭＳ Ｐゴシック" panose="020B0600070205080204" pitchFamily="50" charset="-128"/>
                <a:ea typeface="ＭＳ Ｐゴシック" panose="020B0600070205080204" pitchFamily="50" charset="-128"/>
              </a:rPr>
              <a:t>中電が祝島漁民に補償していないことについては、</a:t>
            </a:r>
            <a:r>
              <a:rPr lang="en-US" altLang="ja-JP" sz="3100" b="1" dirty="0">
                <a:latin typeface="ＭＳ Ｐゴシック" panose="020B0600070205080204" pitchFamily="50" charset="-128"/>
                <a:ea typeface="ＭＳ Ｐゴシック" panose="020B0600070205080204" pitchFamily="50" charset="-128"/>
              </a:rPr>
              <a:t>YouTube</a:t>
            </a:r>
            <a:r>
              <a:rPr lang="ja-JP" altLang="en-US" sz="3100" b="1" dirty="0">
                <a:latin typeface="ＭＳ Ｐゴシック" panose="020B0600070205080204" pitchFamily="50" charset="-128"/>
                <a:ea typeface="ＭＳ Ｐゴシック" panose="020B0600070205080204" pitchFamily="50" charset="-128"/>
              </a:rPr>
              <a:t>「上関原発と漁業権」</a:t>
            </a:r>
            <a:endParaRPr lang="en-US" altLang="ja-JP" sz="3100" b="1" dirty="0">
              <a:latin typeface="ＭＳ Ｐゴシック" panose="020B0600070205080204" pitchFamily="50" charset="-128"/>
              <a:ea typeface="ＭＳ Ｐゴシック" panose="020B0600070205080204" pitchFamily="50" charset="-128"/>
            </a:endParaRPr>
          </a:p>
          <a:p>
            <a:pPr marL="0" indent="0">
              <a:buNone/>
            </a:pPr>
            <a:r>
              <a:rPr lang="ja-JP" altLang="en-US" sz="3100" b="1" dirty="0">
                <a:latin typeface="ＭＳ Ｐゴシック" panose="020B0600070205080204" pitchFamily="50" charset="-128"/>
                <a:ea typeface="ＭＳ Ｐゴシック" panose="020B0600070205080204" pitchFamily="50" charset="-128"/>
              </a:rPr>
              <a:t>　　　　　</a:t>
            </a:r>
            <a:r>
              <a:rPr lang="en-US" altLang="ja-JP" sz="3100" b="1" dirty="0">
                <a:latin typeface="ＭＳ Ｐゴシック" panose="020B0600070205080204" pitchFamily="50" charset="-128"/>
                <a:ea typeface="ＭＳ Ｐゴシック" panose="020B0600070205080204" pitchFamily="50" charset="-128"/>
                <a:hlinkClick r:id="rId3"/>
              </a:rPr>
              <a:t>https://www.youtube.com/watch?v=PZN52Cq31uM</a:t>
            </a:r>
            <a:r>
              <a:rPr lang="ja-JP" altLang="en-US" sz="3100" b="1" dirty="0">
                <a:latin typeface="ＭＳ Ｐゴシック" panose="020B0600070205080204" pitchFamily="50" charset="-128"/>
                <a:ea typeface="ＭＳ Ｐゴシック" panose="020B0600070205080204" pitchFamily="50" charset="-128"/>
              </a:rPr>
              <a:t>　を参照。</a:t>
            </a:r>
            <a:endParaRPr lang="en-US" altLang="ja-JP" sz="3100" b="1" dirty="0">
              <a:latin typeface="ＭＳ Ｐゴシック" panose="020B0600070205080204" pitchFamily="50" charset="-128"/>
              <a:ea typeface="ＭＳ Ｐゴシック" panose="020B0600070205080204" pitchFamily="50" charset="-128"/>
            </a:endParaRPr>
          </a:p>
          <a:p>
            <a:pPr marL="0" indent="0">
              <a:buNone/>
            </a:pPr>
            <a:endParaRPr lang="en-US" altLang="ja-JP" b="1" dirty="0">
              <a:solidFill>
                <a:srgbClr val="00B050"/>
              </a:solidFill>
              <a:latin typeface="+mn-ea"/>
            </a:endParaRPr>
          </a:p>
          <a:p>
            <a:pPr marL="0" indent="0">
              <a:buNone/>
            </a:pPr>
            <a:r>
              <a:rPr lang="ja-JP" altLang="en-US" sz="3600" b="1" dirty="0">
                <a:solidFill>
                  <a:srgbClr val="00B050"/>
                </a:solidFill>
                <a:latin typeface="+mn-ea"/>
              </a:rPr>
              <a:t>➢したがって、中電訴状の主張の</a:t>
            </a:r>
            <a:r>
              <a:rPr lang="ja-JP" altLang="en-US" sz="3600" b="1" dirty="0">
                <a:solidFill>
                  <a:schemeClr val="accent1"/>
                </a:solidFill>
                <a:latin typeface="+mn-ea"/>
              </a:rPr>
              <a:t>要点</a:t>
            </a:r>
            <a:r>
              <a:rPr lang="en-US" altLang="ja-JP" sz="3600" b="1" dirty="0">
                <a:solidFill>
                  <a:schemeClr val="accent1"/>
                </a:solidFill>
                <a:latin typeface="+mn-ea"/>
              </a:rPr>
              <a:t>1,2</a:t>
            </a:r>
            <a:r>
              <a:rPr lang="ja-JP" altLang="en-US" sz="3600" b="1" dirty="0">
                <a:solidFill>
                  <a:srgbClr val="00B050"/>
                </a:solidFill>
                <a:latin typeface="+mn-ea"/>
              </a:rPr>
              <a:t>は誤りである。</a:t>
            </a:r>
            <a:endParaRPr kumimoji="1" lang="en-US" altLang="ja-JP" sz="3600" b="1" dirty="0">
              <a:solidFill>
                <a:srgbClr val="00B050"/>
              </a:solidFill>
              <a:latin typeface="+mn-ea"/>
            </a:endParaRPr>
          </a:p>
          <a:p>
            <a:pPr marL="0" indent="0">
              <a:buNone/>
            </a:pPr>
            <a:r>
              <a:rPr lang="ja-JP" altLang="en-US" sz="2600" dirty="0">
                <a:solidFill>
                  <a:schemeClr val="accent1"/>
                </a:solidFill>
                <a:latin typeface="ＭＳ Ｐゴシック" panose="020B0600070205080204" pitchFamily="50" charset="-128"/>
                <a:ea typeface="ＭＳ Ｐゴシック" panose="020B0600070205080204" pitchFamily="50" charset="-128"/>
              </a:rPr>
              <a:t>     </a:t>
            </a:r>
            <a:r>
              <a:rPr kumimoji="1" lang="ja-JP" altLang="en-US" dirty="0">
                <a:solidFill>
                  <a:schemeClr val="accent1"/>
                </a:solidFill>
                <a:latin typeface="ＭＳ Ｐゴシック" panose="020B0600070205080204" pitchFamily="50" charset="-128"/>
                <a:ea typeface="ＭＳ Ｐゴシック" panose="020B0600070205080204" pitchFamily="50" charset="-128"/>
              </a:rPr>
              <a:t>要点</a:t>
            </a:r>
            <a:r>
              <a:rPr kumimoji="1" lang="en-US" altLang="ja-JP" dirty="0">
                <a:solidFill>
                  <a:schemeClr val="accent1"/>
                </a:solidFill>
                <a:latin typeface="ＭＳ Ｐゴシック" panose="020B0600070205080204" pitchFamily="50" charset="-128"/>
                <a:ea typeface="ＭＳ Ｐゴシック" panose="020B0600070205080204" pitchFamily="50" charset="-128"/>
              </a:rPr>
              <a:t>1.</a:t>
            </a:r>
            <a:r>
              <a:rPr lang="ja-JP" altLang="en-US" dirty="0">
                <a:solidFill>
                  <a:schemeClr val="accent1"/>
                </a:solidFill>
                <a:latin typeface="ＭＳ Ｐゴシック" panose="020B0600070205080204" pitchFamily="50" charset="-128"/>
                <a:ea typeface="ＭＳ Ｐゴシック" panose="020B0600070205080204" pitchFamily="50" charset="-128"/>
              </a:rPr>
              <a:t>埋立免許取得者は、埋立工事以外の水面使用に対し、妨害排除（予防）請求権を持つ。</a:t>
            </a:r>
            <a:endParaRPr lang="en-US" altLang="ja-JP" dirty="0">
              <a:latin typeface="ＭＳ Ｐゴシック" panose="020B0600070205080204" pitchFamily="50" charset="-128"/>
              <a:ea typeface="ＭＳ Ｐゴシック" panose="020B0600070205080204" pitchFamily="50" charset="-128"/>
            </a:endParaRPr>
          </a:p>
          <a:p>
            <a:pPr marL="0" indent="0">
              <a:buNone/>
            </a:pPr>
            <a:r>
              <a:rPr kumimoji="1" lang="en-US" altLang="ja-JP" dirty="0">
                <a:solidFill>
                  <a:schemeClr val="accent1"/>
                </a:solidFill>
                <a:latin typeface="ＭＳ Ｐゴシック" panose="020B0600070205080204" pitchFamily="50" charset="-128"/>
                <a:ea typeface="ＭＳ Ｐゴシック" panose="020B0600070205080204" pitchFamily="50" charset="-128"/>
              </a:rPr>
              <a:t>    </a:t>
            </a:r>
            <a:r>
              <a:rPr lang="ja-JP" altLang="en-US" dirty="0">
                <a:solidFill>
                  <a:schemeClr val="accent1"/>
                </a:solidFill>
                <a:latin typeface="ＭＳ Ｐゴシック" panose="020B0600070205080204" pitchFamily="50" charset="-128"/>
                <a:ea typeface="ＭＳ Ｐゴシック" panose="020B0600070205080204" pitchFamily="50" charset="-128"/>
              </a:rPr>
              <a:t> </a:t>
            </a:r>
            <a:r>
              <a:rPr kumimoji="1" lang="ja-JP" altLang="en-US" dirty="0">
                <a:solidFill>
                  <a:schemeClr val="accent1"/>
                </a:solidFill>
                <a:latin typeface="ＭＳ Ｐゴシック" panose="020B0600070205080204" pitchFamily="50" charset="-128"/>
                <a:ea typeface="ＭＳ Ｐゴシック" panose="020B0600070205080204" pitchFamily="50" charset="-128"/>
              </a:rPr>
              <a:t>要点</a:t>
            </a:r>
            <a:r>
              <a:rPr kumimoji="1" lang="en-US" altLang="ja-JP" dirty="0">
                <a:solidFill>
                  <a:schemeClr val="accent1"/>
                </a:solidFill>
                <a:latin typeface="ＭＳ Ｐゴシック" panose="020B0600070205080204" pitchFamily="50" charset="-128"/>
                <a:ea typeface="ＭＳ Ｐゴシック" panose="020B0600070205080204" pitchFamily="50" charset="-128"/>
              </a:rPr>
              <a:t>2.</a:t>
            </a:r>
            <a:r>
              <a:rPr lang="ja-JP" altLang="en-US" dirty="0">
                <a:solidFill>
                  <a:schemeClr val="accent1"/>
                </a:solidFill>
                <a:latin typeface="ＭＳ Ｐゴシック" panose="020B0600070205080204" pitchFamily="50" charset="-128"/>
                <a:ea typeface="ＭＳ Ｐゴシック" panose="020B0600070205080204" pitchFamily="50" charset="-128"/>
              </a:rPr>
              <a:t>埋立免許取得者は、埋立施行区域内の水面を占有できる。</a:t>
            </a:r>
            <a:endParaRPr lang="en-US" altLang="ja-JP" dirty="0">
              <a:solidFill>
                <a:schemeClr val="accent1"/>
              </a:solidFill>
              <a:latin typeface="ＭＳ Ｐゴシック" panose="020B0600070205080204" pitchFamily="50" charset="-128"/>
              <a:ea typeface="ＭＳ Ｐゴシック" panose="020B0600070205080204" pitchFamily="50" charset="-128"/>
            </a:endParaRPr>
          </a:p>
          <a:p>
            <a:pPr marL="0" indent="0">
              <a:buNone/>
            </a:pPr>
            <a:endParaRPr lang="en-US" altLang="ja-JP" b="1" dirty="0">
              <a:latin typeface="HG丸ｺﾞｼｯｸM-PRO" panose="020F0600000000000000" pitchFamily="50" charset="-128"/>
              <a:ea typeface="HG丸ｺﾞｼｯｸM-PRO" panose="020F0600000000000000" pitchFamily="50" charset="-128"/>
            </a:endParaRPr>
          </a:p>
          <a:p>
            <a:pPr marL="0" indent="0">
              <a:buNone/>
            </a:pPr>
            <a:endParaRPr kumimoji="1" lang="ja-JP" altLang="en-US" b="1" dirty="0">
              <a:latin typeface="HG丸ｺﾞｼｯｸM-PRO" panose="020F0600000000000000" pitchFamily="50" charset="-128"/>
              <a:ea typeface="HG丸ｺﾞｼｯｸM-PRO" panose="020F0600000000000000" pitchFamily="50" charset="-128"/>
            </a:endParaRPr>
          </a:p>
        </p:txBody>
      </p:sp>
      <p:sp>
        <p:nvSpPr>
          <p:cNvPr id="4" name="スライド番号プレースホルダー 3">
            <a:extLst>
              <a:ext uri="{FF2B5EF4-FFF2-40B4-BE49-F238E27FC236}">
                <a16:creationId xmlns:a16="http://schemas.microsoft.com/office/drawing/2014/main" id="{56705BF3-B2AB-3D33-E636-67F3D2A726F0}"/>
              </a:ext>
            </a:extLst>
          </p:cNvPr>
          <p:cNvSpPr>
            <a:spLocks noGrp="1"/>
          </p:cNvSpPr>
          <p:nvPr>
            <p:ph type="sldNum" sz="quarter" idx="12"/>
          </p:nvPr>
        </p:nvSpPr>
        <p:spPr/>
        <p:txBody>
          <a:bodyPr/>
          <a:lstStyle/>
          <a:p>
            <a:fld id="{2FF15B1A-2357-430D-AF1B-F67811631B38}" type="slidenum">
              <a:rPr kumimoji="1" lang="ja-JP" altLang="en-US" smtClean="0"/>
              <a:t>6</a:t>
            </a:fld>
            <a:endParaRPr kumimoji="1" lang="ja-JP" altLang="en-US"/>
          </a:p>
        </p:txBody>
      </p:sp>
    </p:spTree>
    <p:extLst>
      <p:ext uri="{BB962C8B-B14F-4D97-AF65-F5344CB8AC3E}">
        <p14:creationId xmlns:p14="http://schemas.microsoft.com/office/powerpoint/2010/main" val="23428121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5649CEC-99EE-2678-64B6-DAB3BEB13F3C}"/>
              </a:ext>
            </a:extLst>
          </p:cNvPr>
          <p:cNvSpPr>
            <a:spLocks noGrp="1"/>
          </p:cNvSpPr>
          <p:nvPr>
            <p:ph type="title"/>
          </p:nvPr>
        </p:nvSpPr>
        <p:spPr>
          <a:xfrm>
            <a:off x="702733" y="0"/>
            <a:ext cx="10515600" cy="660400"/>
          </a:xfrm>
        </p:spPr>
        <p:txBody>
          <a:bodyPr>
            <a:normAutofit/>
          </a:bodyPr>
          <a:lstStyle/>
          <a:p>
            <a:r>
              <a:rPr kumimoji="1" lang="ja-JP" altLang="en-US" sz="3200" b="1" dirty="0">
                <a:solidFill>
                  <a:schemeClr val="accent1"/>
                </a:solidFill>
                <a:latin typeface="+mn-ea"/>
                <a:ea typeface="+mn-ea"/>
              </a:rPr>
              <a:t>要点</a:t>
            </a:r>
            <a:r>
              <a:rPr lang="ja-JP" altLang="en-US" sz="3200" b="1" dirty="0">
                <a:solidFill>
                  <a:schemeClr val="accent1"/>
                </a:solidFill>
                <a:latin typeface="+mn-ea"/>
                <a:ea typeface="+mn-ea"/>
              </a:rPr>
              <a:t>１</a:t>
            </a:r>
            <a:r>
              <a:rPr kumimoji="1" lang="en-US" altLang="ja-JP" sz="3200" b="1" dirty="0">
                <a:solidFill>
                  <a:schemeClr val="accent1"/>
                </a:solidFill>
                <a:latin typeface="+mn-ea"/>
                <a:ea typeface="+mn-ea"/>
              </a:rPr>
              <a:t>,</a:t>
            </a:r>
            <a:r>
              <a:rPr kumimoji="1" lang="ja-JP" altLang="en-US" sz="3200" b="1" dirty="0">
                <a:solidFill>
                  <a:schemeClr val="accent1"/>
                </a:solidFill>
                <a:latin typeface="+mn-ea"/>
                <a:ea typeface="+mn-ea"/>
              </a:rPr>
              <a:t>２</a:t>
            </a:r>
            <a:r>
              <a:rPr kumimoji="1" lang="ja-JP" altLang="en-US" sz="3200" b="1" dirty="0">
                <a:latin typeface="+mn-ea"/>
                <a:ea typeface="+mn-ea"/>
              </a:rPr>
              <a:t>が誤りであることを示す大審院判決</a:t>
            </a:r>
          </a:p>
        </p:txBody>
      </p:sp>
      <p:sp>
        <p:nvSpPr>
          <p:cNvPr id="3" name="コンテンツ プレースホルダー 2">
            <a:extLst>
              <a:ext uri="{FF2B5EF4-FFF2-40B4-BE49-F238E27FC236}">
                <a16:creationId xmlns:a16="http://schemas.microsoft.com/office/drawing/2014/main" id="{4CBE8910-3B91-08EB-AC93-E85324B443F8}"/>
              </a:ext>
            </a:extLst>
          </p:cNvPr>
          <p:cNvSpPr>
            <a:spLocks noGrp="1"/>
          </p:cNvSpPr>
          <p:nvPr>
            <p:ph idx="1"/>
          </p:nvPr>
        </p:nvSpPr>
        <p:spPr>
          <a:xfrm>
            <a:off x="118534" y="491067"/>
            <a:ext cx="11954932" cy="6299200"/>
          </a:xfrm>
        </p:spPr>
        <p:txBody>
          <a:bodyPr>
            <a:normAutofit fontScale="55000" lnSpcReduction="20000"/>
          </a:bodyPr>
          <a:lstStyle/>
          <a:p>
            <a:pPr indent="0" algn="just">
              <a:lnSpc>
                <a:spcPct val="120000"/>
              </a:lnSpc>
              <a:buNone/>
            </a:pPr>
            <a:r>
              <a:rPr lang="ja-JP" altLang="en-US" sz="4400" b="1"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〇</a:t>
            </a:r>
            <a:r>
              <a:rPr lang="ja-JP" altLang="ja-JP" sz="4400" b="1"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大審院昭和</a:t>
            </a:r>
            <a:r>
              <a:rPr lang="en-US" altLang="ja-JP" sz="4400" b="1"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15.2.7</a:t>
            </a:r>
            <a:r>
              <a:rPr lang="ja-JP" altLang="ja-JP" sz="4400" b="1"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判決</a:t>
            </a:r>
            <a:endParaRPr lang="ja-JP" altLang="ja-JP" sz="4400" b="1" kern="100" dirty="0">
              <a:effectLst/>
              <a:latin typeface="ＭＳ Ｐゴシック" panose="020B0600070205080204" pitchFamily="50" charset="-128"/>
              <a:ea typeface="游明朝" panose="02020400000000000000" pitchFamily="18" charset="-128"/>
              <a:cs typeface="Times New Roman" panose="02020603050405020304" pitchFamily="18" charset="0"/>
            </a:endParaRPr>
          </a:p>
          <a:p>
            <a:pPr indent="0" algn="just">
              <a:lnSpc>
                <a:spcPct val="120000"/>
              </a:lnSpc>
              <a:buNone/>
            </a:pPr>
            <a:r>
              <a:rPr lang="ja-JP" altLang="en-US" sz="2400" kern="100" dirty="0">
                <a:effectLst/>
                <a:latin typeface="游明朝" panose="02020400000000000000" pitchFamily="18" charset="-128"/>
                <a:ea typeface="ＭＳ Ｐゴシック" panose="020B0600070205080204" pitchFamily="50" charset="-128"/>
                <a:cs typeface="Times New Roman" panose="02020603050405020304" pitchFamily="18" charset="0"/>
              </a:rPr>
              <a:t>　　</a:t>
            </a:r>
            <a:r>
              <a:rPr lang="ja-JP" altLang="ja-JP" sz="3800" kern="100" dirty="0">
                <a:effectLst/>
                <a:latin typeface="游明朝" panose="02020400000000000000" pitchFamily="18" charset="-128"/>
                <a:ea typeface="ＭＳ Ｐゴシック" panose="020B0600070205080204" pitchFamily="50" charset="-128"/>
                <a:cs typeface="Times New Roman" panose="02020603050405020304" pitchFamily="18" charset="0"/>
              </a:rPr>
              <a:t>公共用水面埋立ノ免許ハ一ノ行政処分ニシテ之ヲ受ケタル者ニ其ノ埋立ヲ条件トシテ埋立地ノ所有権ヲ取得セシムルコトヲ終局ノ目的トスルモノナレトモ</a:t>
            </a:r>
            <a:r>
              <a:rPr lang="ja-JP" altLang="ja-JP" sz="3800" u="sng" kern="100" dirty="0">
                <a:effectLst/>
                <a:highlight>
                  <a:srgbClr val="FFFF00"/>
                </a:highlight>
                <a:latin typeface="游明朝" panose="02020400000000000000" pitchFamily="18" charset="-128"/>
                <a:ea typeface="ＭＳ Ｐゴシック" panose="020B0600070205080204" pitchFamily="50" charset="-128"/>
                <a:cs typeface="Times New Roman" panose="02020603050405020304" pitchFamily="18" charset="0"/>
              </a:rPr>
              <a:t>免許自体ニ因リ直ニ該水面ノ公共用ヲ廃止スル効力ヲ生スルモノニ非ス</a:t>
            </a:r>
            <a:r>
              <a:rPr lang="ja-JP" altLang="ja-JP" sz="3800" kern="100" dirty="0">
                <a:effectLst/>
                <a:latin typeface="游明朝" panose="02020400000000000000" pitchFamily="18" charset="-128"/>
                <a:ea typeface="ＭＳ Ｐゴシック" panose="020B0600070205080204" pitchFamily="50" charset="-128"/>
                <a:cs typeface="Times New Roman" panose="02020603050405020304" pitchFamily="18" charset="0"/>
              </a:rPr>
              <a:t>只其ノ</a:t>
            </a:r>
            <a:r>
              <a:rPr lang="ja-JP" altLang="ja-JP" sz="3800" u="sng" kern="100" dirty="0">
                <a:effectLst/>
                <a:highlight>
                  <a:srgbClr val="FFFF00"/>
                </a:highlight>
                <a:latin typeface="游明朝" panose="02020400000000000000" pitchFamily="18" charset="-128"/>
                <a:ea typeface="ＭＳ Ｐゴシック" panose="020B0600070205080204" pitchFamily="50" charset="-128"/>
                <a:cs typeface="Times New Roman" panose="02020603050405020304" pitchFamily="18" charset="0"/>
              </a:rPr>
              <a:t>埋立ニ必要ニシテ水面ノ</a:t>
            </a:r>
            <a:r>
              <a:rPr lang="ja-JP" altLang="ja-JP" sz="3800" u="sng" kern="100" dirty="0">
                <a:effectLst/>
                <a:latin typeface="游明朝" panose="02020400000000000000" pitchFamily="18" charset="-128"/>
                <a:ea typeface="ＭＳ Ｐゴシック" panose="020B0600070205080204" pitchFamily="50" charset="-128"/>
                <a:cs typeface="Times New Roman" panose="02020603050405020304" pitchFamily="18" charset="0"/>
              </a:rPr>
              <a:t>公共用ト相容レサル</a:t>
            </a:r>
            <a:r>
              <a:rPr lang="ja-JP" altLang="ja-JP" sz="3800" u="sng" kern="100" dirty="0">
                <a:effectLst/>
                <a:highlight>
                  <a:srgbClr val="FFFF00"/>
                </a:highlight>
                <a:latin typeface="游明朝" panose="02020400000000000000" pitchFamily="18" charset="-128"/>
                <a:ea typeface="ＭＳ Ｐゴシック" panose="020B0600070205080204" pitchFamily="50" charset="-128"/>
                <a:cs typeface="Times New Roman" panose="02020603050405020304" pitchFamily="18" charset="0"/>
              </a:rPr>
              <a:t>施設乃至埋立自体ニ因リテ其ノ公共用廃止ノ効カヲ生スル</a:t>
            </a:r>
            <a:r>
              <a:rPr lang="ja-JP" altLang="ja-JP" sz="3800" u="sng" kern="100" dirty="0">
                <a:effectLst/>
                <a:latin typeface="游明朝" panose="02020400000000000000" pitchFamily="18" charset="-128"/>
                <a:ea typeface="ＭＳ Ｐゴシック" panose="020B0600070205080204" pitchFamily="50" charset="-128"/>
                <a:cs typeface="Times New Roman" panose="02020603050405020304" pitchFamily="18" charset="0"/>
              </a:rPr>
              <a:t>モノト解スルヲ妥当トス</a:t>
            </a:r>
            <a:r>
              <a:rPr lang="ja-JP" altLang="ja-JP" sz="3800" kern="100" dirty="0">
                <a:effectLst/>
                <a:latin typeface="游明朝" panose="02020400000000000000" pitchFamily="18" charset="-128"/>
                <a:ea typeface="ＭＳ Ｐゴシック" panose="020B0600070205080204" pitchFamily="50" charset="-128"/>
                <a:cs typeface="Times New Roman" panose="02020603050405020304" pitchFamily="18" charset="0"/>
              </a:rPr>
              <a:t>故ニ右埋立免許後其ノ水面ニ付第三者カ漁業ノ免許ヲ得タル場合ト雖其ノ免許ハ無効ノモノニ非スシテ</a:t>
            </a:r>
            <a:r>
              <a:rPr lang="ja-JP" altLang="ja-JP" sz="3800" kern="100" dirty="0">
                <a:effectLst/>
                <a:highlight>
                  <a:srgbClr val="FFFF00"/>
                </a:highlight>
                <a:latin typeface="游明朝" panose="02020400000000000000" pitchFamily="18" charset="-128"/>
                <a:ea typeface="ＭＳ Ｐゴシック" panose="020B0600070205080204" pitchFamily="50" charset="-128"/>
                <a:cs typeface="Times New Roman" panose="02020603050405020304" pitchFamily="18" charset="0"/>
              </a:rPr>
              <a:t>如上ノ</a:t>
            </a:r>
            <a:r>
              <a:rPr lang="ja-JP" altLang="ja-JP" sz="3800" u="sng" kern="100" dirty="0">
                <a:effectLst/>
                <a:highlight>
                  <a:srgbClr val="FFFF00"/>
                </a:highlight>
                <a:latin typeface="游明朝" panose="02020400000000000000" pitchFamily="18" charset="-128"/>
                <a:ea typeface="ＭＳ Ｐゴシック" panose="020B0600070205080204" pitchFamily="50" charset="-128"/>
                <a:cs typeface="Times New Roman" panose="02020603050405020304" pitchFamily="18" charset="0"/>
              </a:rPr>
              <a:t>施設乃至埋立ノ実行ニ因リテ漁業権ハ漸次減縮シ或ハ全ク消滅スルニ至ル</a:t>
            </a:r>
            <a:r>
              <a:rPr lang="ja-JP" altLang="ja-JP" sz="3800" kern="100" dirty="0">
                <a:effectLst/>
                <a:latin typeface="游明朝" panose="02020400000000000000" pitchFamily="18" charset="-128"/>
                <a:ea typeface="ＭＳ Ｐゴシック" panose="020B0600070205080204" pitchFamily="50" charset="-128"/>
                <a:cs typeface="Times New Roman" panose="02020603050405020304" pitchFamily="18" charset="0"/>
              </a:rPr>
              <a:t>モノト解スルヲ相当トス</a:t>
            </a:r>
            <a:endParaRPr lang="ja-JP" altLang="ja-JP" sz="38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just"/>
            <a:r>
              <a:rPr lang="ja-JP" altLang="ja-JP" sz="3300" kern="100" dirty="0">
                <a:effectLst/>
                <a:latin typeface="游明朝" panose="02020400000000000000" pitchFamily="18" charset="-128"/>
                <a:ea typeface="ＭＳ Ｐゴシック" panose="020B0600070205080204" pitchFamily="50" charset="-128"/>
                <a:cs typeface="Times New Roman" panose="02020603050405020304" pitchFamily="18" charset="0"/>
              </a:rPr>
              <a:t>（口語</a:t>
            </a:r>
            <a:r>
              <a:rPr lang="ja-JP" altLang="en-US" sz="3300" kern="100" dirty="0">
                <a:effectLst/>
                <a:latin typeface="游明朝" panose="02020400000000000000" pitchFamily="18" charset="-128"/>
                <a:ea typeface="ＭＳ Ｐゴシック" panose="020B0600070205080204" pitchFamily="50" charset="-128"/>
                <a:cs typeface="Times New Roman" panose="02020603050405020304" pitchFamily="18" charset="0"/>
              </a:rPr>
              <a:t>訳</a:t>
            </a:r>
            <a:r>
              <a:rPr lang="ja-JP" altLang="ja-JP" sz="3300" kern="100" dirty="0">
                <a:effectLst/>
                <a:latin typeface="游明朝" panose="02020400000000000000" pitchFamily="18" charset="-128"/>
                <a:ea typeface="ＭＳ Ｐゴシック" panose="020B0600070205080204" pitchFamily="50" charset="-128"/>
                <a:cs typeface="Times New Roman" panose="02020603050405020304" pitchFamily="18" charset="0"/>
              </a:rPr>
              <a:t>）</a:t>
            </a:r>
            <a:endParaRPr lang="ja-JP" altLang="ja-JP" sz="33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133350" indent="0" algn="just">
              <a:buNone/>
            </a:pPr>
            <a:r>
              <a:rPr lang="ja-JP" altLang="en-US" sz="3600" kern="100" dirty="0">
                <a:effectLst/>
                <a:latin typeface="ＭＳ Ｐゴシック" panose="020B0600070205080204" pitchFamily="50" charset="-128"/>
                <a:ea typeface="游明朝" panose="02020400000000000000" pitchFamily="18" charset="-128"/>
                <a:cs typeface="Times New Roman" panose="02020603050405020304" pitchFamily="18" charset="0"/>
              </a:rPr>
              <a:t>・</a:t>
            </a:r>
            <a:r>
              <a:rPr lang="ja-JP" altLang="ja-JP" sz="3600" kern="100" dirty="0">
                <a:effectLst/>
                <a:latin typeface="游明朝" panose="02020400000000000000" pitchFamily="18" charset="-128"/>
                <a:ea typeface="ＭＳ Ｐゴシック" panose="020B0600070205080204" pitchFamily="50" charset="-128"/>
                <a:cs typeface="Times New Roman" panose="02020603050405020304" pitchFamily="18" charset="0"/>
              </a:rPr>
              <a:t>埋立免許は、これを受けた者にその埋立を条件として埋立地の所有権を取得せしめることを終</a:t>
            </a:r>
            <a:r>
              <a:rPr lang="ja-JP" altLang="en-US" sz="3600" kern="100" dirty="0">
                <a:effectLst/>
                <a:latin typeface="游明朝" panose="02020400000000000000" pitchFamily="18" charset="-128"/>
                <a:ea typeface="ＭＳ Ｐゴシック" panose="020B0600070205080204" pitchFamily="50" charset="-128"/>
                <a:cs typeface="Times New Roman" panose="02020603050405020304" pitchFamily="18" charset="0"/>
              </a:rPr>
              <a:t>局</a:t>
            </a:r>
            <a:r>
              <a:rPr lang="ja-JP" altLang="ja-JP" sz="3600" kern="100" dirty="0">
                <a:effectLst/>
                <a:latin typeface="游明朝" panose="02020400000000000000" pitchFamily="18" charset="-128"/>
                <a:ea typeface="ＭＳ Ｐゴシック" panose="020B0600070205080204" pitchFamily="50" charset="-128"/>
                <a:cs typeface="Times New Roman" panose="02020603050405020304" pitchFamily="18" charset="0"/>
              </a:rPr>
              <a:t>の目的</a:t>
            </a:r>
            <a:endParaRPr lang="en-US" altLang="ja-JP" sz="3600" kern="100" dirty="0">
              <a:effectLst/>
              <a:latin typeface="游明朝" panose="02020400000000000000" pitchFamily="18" charset="-128"/>
              <a:ea typeface="ＭＳ Ｐゴシック" panose="020B0600070205080204" pitchFamily="50" charset="-128"/>
              <a:cs typeface="Times New Roman" panose="02020603050405020304" pitchFamily="18" charset="0"/>
            </a:endParaRPr>
          </a:p>
          <a:p>
            <a:pPr marL="133350" indent="0" algn="just">
              <a:buNone/>
            </a:pPr>
            <a:r>
              <a:rPr lang="ja-JP" altLang="en-US" sz="3600" kern="100" dirty="0">
                <a:latin typeface="游明朝" panose="02020400000000000000" pitchFamily="18" charset="-128"/>
                <a:ea typeface="ＭＳ Ｐゴシック" panose="020B0600070205080204" pitchFamily="50" charset="-128"/>
                <a:cs typeface="Times New Roman" panose="02020603050405020304" pitchFamily="18" charset="0"/>
              </a:rPr>
              <a:t>　</a:t>
            </a:r>
            <a:r>
              <a:rPr lang="ja-JP" altLang="ja-JP" sz="3600" kern="100" dirty="0">
                <a:effectLst/>
                <a:latin typeface="游明朝" panose="02020400000000000000" pitchFamily="18" charset="-128"/>
                <a:ea typeface="ＭＳ Ｐゴシック" panose="020B0600070205080204" pitchFamily="50" charset="-128"/>
                <a:cs typeface="Times New Roman" panose="02020603050405020304" pitchFamily="18" charset="0"/>
              </a:rPr>
              <a:t>とする</a:t>
            </a:r>
            <a:r>
              <a:rPr lang="ja-JP" altLang="en-US" sz="3600" kern="100" dirty="0">
                <a:effectLst/>
                <a:latin typeface="游明朝" panose="02020400000000000000" pitchFamily="18" charset="-128"/>
                <a:ea typeface="ＭＳ Ｐゴシック" panose="020B0600070205080204" pitchFamily="50" charset="-128"/>
                <a:cs typeface="Times New Roman" panose="02020603050405020304" pitchFamily="18" charset="0"/>
              </a:rPr>
              <a:t>が、</a:t>
            </a:r>
            <a:endParaRPr lang="en-US" altLang="ja-JP" sz="3600" kern="100" dirty="0">
              <a:latin typeface="游明朝" panose="02020400000000000000" pitchFamily="18" charset="-128"/>
              <a:ea typeface="游明朝" panose="02020400000000000000" pitchFamily="18" charset="-128"/>
              <a:cs typeface="Times New Roman" panose="02020603050405020304" pitchFamily="18" charset="0"/>
            </a:endParaRPr>
          </a:p>
          <a:p>
            <a:pPr marL="133350" indent="0" algn="just">
              <a:buNone/>
            </a:pPr>
            <a:r>
              <a:rPr lang="ja-JP" altLang="en-US" sz="3600" kern="100" dirty="0">
                <a:effectLst/>
                <a:latin typeface="ＭＳ Ｐゴシック" panose="020B0600070205080204" pitchFamily="50" charset="-128"/>
                <a:ea typeface="游明朝" panose="02020400000000000000" pitchFamily="18" charset="-128"/>
                <a:cs typeface="Times New Roman" panose="02020603050405020304" pitchFamily="18" charset="0"/>
              </a:rPr>
              <a:t>・</a:t>
            </a:r>
            <a:r>
              <a:rPr lang="ja-JP" altLang="ja-JP" sz="3600" u="sng" kern="100" dirty="0">
                <a:effectLst/>
                <a:highlight>
                  <a:srgbClr val="FFFF00"/>
                </a:highlight>
                <a:latin typeface="游明朝" panose="02020400000000000000" pitchFamily="18" charset="-128"/>
                <a:ea typeface="ＭＳ Ｐゴシック" panose="020B0600070205080204" pitchFamily="50" charset="-128"/>
                <a:cs typeface="Times New Roman" panose="02020603050405020304" pitchFamily="18" charset="0"/>
              </a:rPr>
              <a:t>埋立免許自体によって</a:t>
            </a:r>
            <a:r>
              <a:rPr lang="ja-JP" altLang="en-US" sz="3600" u="sng" kern="100" dirty="0">
                <a:effectLst/>
                <a:highlight>
                  <a:srgbClr val="FFFF00"/>
                </a:highlight>
                <a:latin typeface="游明朝" panose="02020400000000000000" pitchFamily="18" charset="-128"/>
                <a:ea typeface="ＭＳ Ｐゴシック" panose="020B0600070205080204" pitchFamily="50" charset="-128"/>
                <a:cs typeface="Times New Roman" panose="02020603050405020304" pitchFamily="18" charset="0"/>
              </a:rPr>
              <a:t>直ちに</a:t>
            </a:r>
            <a:r>
              <a:rPr lang="ja-JP" altLang="ja-JP" sz="3600" u="sng" kern="100" dirty="0">
                <a:effectLst/>
                <a:highlight>
                  <a:srgbClr val="FFFF00"/>
                </a:highlight>
                <a:latin typeface="游明朝" panose="02020400000000000000" pitchFamily="18" charset="-128"/>
                <a:ea typeface="ＭＳ Ｐゴシック" panose="020B0600070205080204" pitchFamily="50" charset="-128"/>
                <a:cs typeface="Times New Roman" panose="02020603050405020304" pitchFamily="18" charset="0"/>
              </a:rPr>
              <a:t>公共用水面の公共用を廃止する効力を生じる</a:t>
            </a:r>
            <a:r>
              <a:rPr lang="ja-JP" altLang="en-US" sz="3600" u="sng" kern="100" dirty="0">
                <a:highlight>
                  <a:srgbClr val="FFFF00"/>
                </a:highlight>
                <a:latin typeface="游明朝" panose="02020400000000000000" pitchFamily="18" charset="-128"/>
                <a:ea typeface="ＭＳ Ｐゴシック" panose="020B0600070205080204" pitchFamily="50" charset="-128"/>
                <a:cs typeface="Times New Roman" panose="02020603050405020304" pitchFamily="18" charset="0"/>
              </a:rPr>
              <a:t>もの</a:t>
            </a:r>
            <a:r>
              <a:rPr lang="ja-JP" altLang="ja-JP" sz="3600" u="sng" kern="100" dirty="0">
                <a:effectLst/>
                <a:highlight>
                  <a:srgbClr val="FFFF00"/>
                </a:highlight>
                <a:latin typeface="游明朝" panose="02020400000000000000" pitchFamily="18" charset="-128"/>
                <a:ea typeface="ＭＳ Ｐゴシック" panose="020B0600070205080204" pitchFamily="50" charset="-128"/>
                <a:cs typeface="Times New Roman" panose="02020603050405020304" pitchFamily="18" charset="0"/>
              </a:rPr>
              <a:t>ではなく</a:t>
            </a:r>
            <a:r>
              <a:rPr lang="ja-JP" altLang="ja-JP" sz="3600" kern="100" dirty="0">
                <a:effectLst/>
                <a:latin typeface="游明朝" panose="02020400000000000000" pitchFamily="18" charset="-128"/>
                <a:ea typeface="ＭＳ Ｐゴシック" panose="020B0600070205080204" pitchFamily="50" charset="-128"/>
                <a:cs typeface="Times New Roman" panose="02020603050405020304" pitchFamily="18" charset="0"/>
              </a:rPr>
              <a:t>、</a:t>
            </a:r>
            <a:endParaRPr lang="ja-JP" altLang="ja-JP" sz="36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indent="0" algn="just">
              <a:buNone/>
            </a:pPr>
            <a:r>
              <a:rPr lang="en-US" altLang="ja-JP" sz="3600" kern="100" dirty="0">
                <a:effectLst/>
                <a:latin typeface="游明朝" panose="02020400000000000000" pitchFamily="18" charset="-128"/>
                <a:ea typeface="ＭＳ Ｐゴシック" panose="020B0600070205080204" pitchFamily="50" charset="-128"/>
                <a:cs typeface="Times New Roman" panose="02020603050405020304" pitchFamily="18" charset="0"/>
              </a:rPr>
              <a:t>  </a:t>
            </a:r>
            <a:r>
              <a:rPr lang="ja-JP" altLang="ja-JP" sz="3600" kern="100" dirty="0">
                <a:effectLst/>
                <a:latin typeface="游明朝" panose="02020400000000000000" pitchFamily="18" charset="-128"/>
                <a:ea typeface="ＭＳ Ｐゴシック" panose="020B0600070205080204" pitchFamily="50" charset="-128"/>
                <a:cs typeface="Times New Roman" panose="02020603050405020304" pitchFamily="18" charset="0"/>
              </a:rPr>
              <a:t>公共用と相容れない</a:t>
            </a:r>
            <a:r>
              <a:rPr lang="ja-JP" altLang="ja-JP" sz="3600" u="sng" kern="100" dirty="0">
                <a:effectLst/>
                <a:highlight>
                  <a:srgbClr val="FFFF00"/>
                </a:highlight>
                <a:latin typeface="游明朝" panose="02020400000000000000" pitchFamily="18" charset="-128"/>
                <a:ea typeface="ＭＳ Ｐゴシック" panose="020B0600070205080204" pitchFamily="50" charset="-128"/>
                <a:cs typeface="Times New Roman" panose="02020603050405020304" pitchFamily="18" charset="0"/>
              </a:rPr>
              <a:t>施設の建設ないし埋立実施によって公共用廃止の効力を生じる</a:t>
            </a:r>
            <a:r>
              <a:rPr lang="ja-JP" altLang="en-US" sz="3600" u="sng" kern="100" dirty="0">
                <a:highlight>
                  <a:srgbClr val="FFFF00"/>
                </a:highlight>
                <a:latin typeface="游明朝" panose="02020400000000000000" pitchFamily="18" charset="-128"/>
                <a:ea typeface="ＭＳ Ｐゴシック" panose="020B0600070205080204" pitchFamily="50" charset="-128"/>
                <a:cs typeface="Times New Roman" panose="02020603050405020304" pitchFamily="18" charset="0"/>
              </a:rPr>
              <a:t>。</a:t>
            </a:r>
            <a:endParaRPr lang="ja-JP" altLang="ja-JP" sz="36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133350" indent="0" algn="just">
              <a:buNone/>
            </a:pPr>
            <a:r>
              <a:rPr lang="ja-JP" altLang="en-US" sz="3600" kern="100" dirty="0">
                <a:effectLst/>
                <a:latin typeface="ＭＳ Ｐゴシック" panose="020B0600070205080204" pitchFamily="50" charset="-128"/>
                <a:ea typeface="游明朝" panose="02020400000000000000" pitchFamily="18" charset="-128"/>
                <a:cs typeface="Times New Roman" panose="02020603050405020304" pitchFamily="18" charset="0"/>
              </a:rPr>
              <a:t>・</a:t>
            </a:r>
            <a:r>
              <a:rPr lang="ja-JP" altLang="ja-JP" sz="3600" u="sng" kern="100" dirty="0">
                <a:effectLst/>
                <a:highlight>
                  <a:srgbClr val="FFFF00"/>
                </a:highlight>
                <a:latin typeface="游明朝" panose="02020400000000000000" pitchFamily="18" charset="-128"/>
                <a:ea typeface="ＭＳ Ｐゴシック" panose="020B0600070205080204" pitchFamily="50" charset="-128"/>
                <a:cs typeface="Times New Roman" panose="02020603050405020304" pitchFamily="18" charset="0"/>
              </a:rPr>
              <a:t>施設ないし埋立</a:t>
            </a:r>
            <a:r>
              <a:rPr lang="ja-JP" altLang="en-US" sz="3600" u="sng" kern="100" dirty="0">
                <a:effectLst/>
                <a:highlight>
                  <a:srgbClr val="FFFF00"/>
                </a:highlight>
                <a:latin typeface="游明朝" panose="02020400000000000000" pitchFamily="18" charset="-128"/>
                <a:ea typeface="ＭＳ Ｐゴシック" panose="020B0600070205080204" pitchFamily="50" charset="-128"/>
                <a:cs typeface="Times New Roman" panose="02020603050405020304" pitchFamily="18" charset="0"/>
              </a:rPr>
              <a:t>の</a:t>
            </a:r>
            <a:r>
              <a:rPr lang="ja-JP" altLang="en-US" sz="3600" u="sng" kern="100" dirty="0">
                <a:highlight>
                  <a:srgbClr val="FFFF00"/>
                </a:highlight>
                <a:latin typeface="游明朝" panose="02020400000000000000" pitchFamily="18" charset="-128"/>
                <a:ea typeface="ＭＳ Ｐゴシック" panose="020B0600070205080204" pitchFamily="50" charset="-128"/>
                <a:cs typeface="Times New Roman" panose="02020603050405020304" pitchFamily="18" charset="0"/>
              </a:rPr>
              <a:t>実行</a:t>
            </a:r>
            <a:r>
              <a:rPr lang="ja-JP" altLang="ja-JP" sz="3600" u="sng" kern="100" dirty="0">
                <a:effectLst/>
                <a:highlight>
                  <a:srgbClr val="FFFF00"/>
                </a:highlight>
                <a:latin typeface="游明朝" panose="02020400000000000000" pitchFamily="18" charset="-128"/>
                <a:ea typeface="ＭＳ Ｐゴシック" panose="020B0600070205080204" pitchFamily="50" charset="-128"/>
                <a:cs typeface="Times New Roman" panose="02020603050405020304" pitchFamily="18" charset="0"/>
              </a:rPr>
              <a:t>によ</a:t>
            </a:r>
            <a:r>
              <a:rPr lang="ja-JP" altLang="en-US" sz="3600" u="sng" kern="100" dirty="0">
                <a:effectLst/>
                <a:highlight>
                  <a:srgbClr val="FFFF00"/>
                </a:highlight>
                <a:latin typeface="游明朝" panose="02020400000000000000" pitchFamily="18" charset="-128"/>
                <a:ea typeface="ＭＳ Ｐゴシック" panose="020B0600070205080204" pitchFamily="50" charset="-128"/>
                <a:cs typeface="Times New Roman" panose="02020603050405020304" pitchFamily="18" charset="0"/>
              </a:rPr>
              <a:t>り、</a:t>
            </a:r>
            <a:r>
              <a:rPr lang="ja-JP" altLang="ja-JP" sz="3600" u="sng" kern="100" dirty="0">
                <a:effectLst/>
                <a:highlight>
                  <a:srgbClr val="FFFF00"/>
                </a:highlight>
                <a:latin typeface="游明朝" panose="02020400000000000000" pitchFamily="18" charset="-128"/>
                <a:ea typeface="ＭＳ Ｐゴシック" panose="020B0600070205080204" pitchFamily="50" charset="-128"/>
                <a:cs typeface="Times New Roman" panose="02020603050405020304" pitchFamily="18" charset="0"/>
              </a:rPr>
              <a:t>漁業権は、漸次減縮し、さらには全く消滅するに至る</a:t>
            </a:r>
            <a:r>
              <a:rPr lang="ja-JP" altLang="ja-JP" sz="3600" kern="100" dirty="0">
                <a:effectLst/>
                <a:latin typeface="游明朝" panose="02020400000000000000" pitchFamily="18" charset="-128"/>
                <a:ea typeface="ＭＳ Ｐゴシック" panose="020B0600070205080204" pitchFamily="50" charset="-128"/>
                <a:cs typeface="Times New Roman" panose="02020603050405020304" pitchFamily="18" charset="0"/>
              </a:rPr>
              <a:t>。</a:t>
            </a:r>
            <a:endParaRPr lang="en-US" altLang="ja-JP" sz="3800" kern="100" dirty="0">
              <a:latin typeface="游明朝" panose="02020400000000000000" pitchFamily="18" charset="-128"/>
              <a:ea typeface="游明朝" panose="02020400000000000000" pitchFamily="18" charset="-128"/>
              <a:cs typeface="Times New Roman" panose="02020603050405020304" pitchFamily="18" charset="0"/>
            </a:endParaRPr>
          </a:p>
          <a:p>
            <a:pPr marL="133350" indent="0" algn="just">
              <a:buNone/>
            </a:pPr>
            <a:r>
              <a:rPr lang="ja-JP" altLang="en-US" sz="3800" kern="100" dirty="0">
                <a:latin typeface="游明朝" panose="02020400000000000000" pitchFamily="18" charset="-128"/>
                <a:ea typeface="ＭＳ Ｐゴシック" panose="020B0600070205080204" pitchFamily="50" charset="-128"/>
                <a:cs typeface="Times New Roman" panose="02020603050405020304" pitchFamily="18" charset="0"/>
              </a:rPr>
              <a:t>・ </a:t>
            </a:r>
            <a:r>
              <a:rPr lang="ja-JP" altLang="ja-JP" sz="3800" kern="100" dirty="0">
                <a:effectLst/>
                <a:latin typeface="游明朝" panose="02020400000000000000" pitchFamily="18" charset="-128"/>
                <a:ea typeface="ＭＳ Ｐゴシック" panose="020B0600070205080204" pitchFamily="50" charset="-128"/>
                <a:cs typeface="Times New Roman" panose="02020603050405020304" pitchFamily="18" charset="0"/>
              </a:rPr>
              <a:t>要するに</a:t>
            </a:r>
            <a:r>
              <a:rPr lang="ja-JP" altLang="en-US" sz="3800" b="1" kern="100" dirty="0">
                <a:effectLst/>
                <a:latin typeface="游明朝" panose="02020400000000000000" pitchFamily="18" charset="-128"/>
                <a:ea typeface="游明朝" panose="02020400000000000000" pitchFamily="18" charset="-128"/>
                <a:cs typeface="Times New Roman" panose="02020603050405020304" pitchFamily="18" charset="0"/>
              </a:rPr>
              <a:t>①</a:t>
            </a:r>
            <a:r>
              <a:rPr lang="ja-JP" altLang="ja-JP" sz="3800" b="1" kern="100" dirty="0">
                <a:effectLst/>
                <a:latin typeface="游明朝" panose="02020400000000000000" pitchFamily="18" charset="-128"/>
                <a:ea typeface="ＭＳ Ｐゴシック" panose="020B0600070205080204" pitchFamily="50" charset="-128"/>
                <a:cs typeface="Times New Roman" panose="02020603050405020304" pitchFamily="18" charset="0"/>
              </a:rPr>
              <a:t>埋立免許がなされても公共用水面であることに変わりはな</a:t>
            </a:r>
            <a:r>
              <a:rPr lang="ja-JP" altLang="en-US" sz="3800" b="1" kern="100" dirty="0">
                <a:effectLst/>
                <a:latin typeface="游明朝" panose="02020400000000000000" pitchFamily="18" charset="-128"/>
                <a:ea typeface="ＭＳ Ｐゴシック" panose="020B0600070205080204" pitchFamily="50" charset="-128"/>
                <a:cs typeface="Times New Roman" panose="02020603050405020304" pitchFamily="18" charset="0"/>
              </a:rPr>
              <a:t>い（漁業権は存続する）。</a:t>
            </a:r>
            <a:endParaRPr lang="ja-JP" altLang="ja-JP" sz="3800" b="1"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457200" lvl="1" indent="0" algn="just">
              <a:buNone/>
            </a:pPr>
            <a:r>
              <a:rPr lang="ja-JP" altLang="en-US" sz="3800" b="1" kern="100" dirty="0">
                <a:effectLst/>
                <a:latin typeface="游明朝" panose="02020400000000000000" pitchFamily="18" charset="-128"/>
                <a:ea typeface="ＭＳ Ｐゴシック" panose="020B0600070205080204" pitchFamily="50" charset="-128"/>
                <a:cs typeface="Times New Roman" panose="02020603050405020304" pitchFamily="18" charset="0"/>
              </a:rPr>
              <a:t>             ②漁業</a:t>
            </a:r>
            <a:r>
              <a:rPr lang="ja-JP" altLang="ja-JP" sz="3800" b="1" kern="100" dirty="0">
                <a:effectLst/>
                <a:latin typeface="游明朝" panose="02020400000000000000" pitchFamily="18" charset="-128"/>
                <a:ea typeface="ＭＳ Ｐゴシック" panose="020B0600070205080204" pitchFamily="50" charset="-128"/>
                <a:cs typeface="Times New Roman" panose="02020603050405020304" pitchFamily="18" charset="0"/>
              </a:rPr>
              <a:t>権は、施設ないし</a:t>
            </a:r>
            <a:r>
              <a:rPr lang="ja-JP" altLang="en-US" sz="3800" b="1" kern="100" dirty="0">
                <a:effectLst/>
                <a:latin typeface="游明朝" panose="02020400000000000000" pitchFamily="18" charset="-128"/>
                <a:ea typeface="ＭＳ Ｐゴシック" panose="020B0600070205080204" pitchFamily="50" charset="-128"/>
                <a:cs typeface="Times New Roman" panose="02020603050405020304" pitchFamily="18" charset="0"/>
              </a:rPr>
              <a:t>埋立</a:t>
            </a:r>
            <a:r>
              <a:rPr lang="ja-JP" altLang="ja-JP" sz="3800" b="1" kern="100" dirty="0">
                <a:effectLst/>
                <a:latin typeface="游明朝" panose="02020400000000000000" pitchFamily="18" charset="-128"/>
                <a:ea typeface="ＭＳ Ｐゴシック" panose="020B0600070205080204" pitchFamily="50" charset="-128"/>
                <a:cs typeface="Times New Roman" panose="02020603050405020304" pitchFamily="18" charset="0"/>
              </a:rPr>
              <a:t>の</a:t>
            </a:r>
            <a:r>
              <a:rPr lang="ja-JP" altLang="en-US" sz="3800" b="1" kern="100" dirty="0">
                <a:effectLst/>
                <a:latin typeface="游明朝" panose="02020400000000000000" pitchFamily="18" charset="-128"/>
                <a:ea typeface="ＭＳ Ｐゴシック" panose="020B0600070205080204" pitchFamily="50" charset="-128"/>
                <a:cs typeface="Times New Roman" panose="02020603050405020304" pitchFamily="18" charset="0"/>
              </a:rPr>
              <a:t>実行</a:t>
            </a:r>
            <a:r>
              <a:rPr lang="ja-JP" altLang="ja-JP" sz="3800" b="1" kern="100" dirty="0">
                <a:effectLst/>
                <a:latin typeface="游明朝" panose="02020400000000000000" pitchFamily="18" charset="-128"/>
                <a:ea typeface="ＭＳ Ｐゴシック" panose="020B0600070205080204" pitchFamily="50" charset="-128"/>
                <a:cs typeface="Times New Roman" panose="02020603050405020304" pitchFamily="18" charset="0"/>
              </a:rPr>
              <a:t>によ</a:t>
            </a:r>
            <a:r>
              <a:rPr lang="ja-JP" altLang="en-US" sz="3800" b="1" kern="100" dirty="0">
                <a:effectLst/>
                <a:latin typeface="游明朝" panose="02020400000000000000" pitchFamily="18" charset="-128"/>
                <a:ea typeface="ＭＳ Ｐゴシック" panose="020B0600070205080204" pitchFamily="50" charset="-128"/>
                <a:cs typeface="Times New Roman" panose="02020603050405020304" pitchFamily="18" charset="0"/>
              </a:rPr>
              <a:t>り、</a:t>
            </a:r>
            <a:r>
              <a:rPr lang="ja-JP" altLang="ja-JP" sz="3800" b="1" kern="100" dirty="0">
                <a:effectLst/>
                <a:latin typeface="游明朝" panose="02020400000000000000" pitchFamily="18" charset="-128"/>
                <a:ea typeface="ＭＳ Ｐゴシック" panose="020B0600070205080204" pitchFamily="50" charset="-128"/>
                <a:cs typeface="Times New Roman" panose="02020603050405020304" pitchFamily="18" charset="0"/>
              </a:rPr>
              <a:t>漸次消滅していく。</a:t>
            </a:r>
            <a:endParaRPr lang="ja-JP" altLang="ja-JP" sz="3800" b="1"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0" indent="0">
              <a:buNone/>
            </a:pPr>
            <a:r>
              <a:rPr lang="ja-JP" altLang="en-US" sz="3800" b="1" dirty="0">
                <a:solidFill>
                  <a:schemeClr val="accent1"/>
                </a:solidFill>
                <a:latin typeface="ＭＳ Ｐゴシック" panose="020B0600070205080204" pitchFamily="50" charset="-128"/>
                <a:ea typeface="ＭＳ Ｐゴシック" panose="020B0600070205080204" pitchFamily="50" charset="-128"/>
              </a:rPr>
              <a:t>　</a:t>
            </a:r>
            <a:r>
              <a:rPr lang="ja-JP" altLang="en-US" sz="3800" b="1" dirty="0">
                <a:solidFill>
                  <a:srgbClr val="00B050"/>
                </a:solidFill>
                <a:latin typeface="ＭＳ Ｐゴシック" panose="020B0600070205080204" pitchFamily="50" charset="-128"/>
                <a:ea typeface="ＭＳ Ｐゴシック" panose="020B0600070205080204" pitchFamily="50" charset="-128"/>
              </a:rPr>
              <a:t>➢</a:t>
            </a:r>
            <a:r>
              <a:rPr lang="ja-JP" altLang="en-US" sz="3800" b="1" dirty="0">
                <a:solidFill>
                  <a:schemeClr val="accent1"/>
                </a:solidFill>
                <a:latin typeface="ＭＳ Ｐゴシック" panose="020B0600070205080204" pitchFamily="50" charset="-128"/>
                <a:ea typeface="ＭＳ Ｐゴシック" panose="020B0600070205080204" pitchFamily="50" charset="-128"/>
              </a:rPr>
              <a:t>要点１</a:t>
            </a:r>
            <a:r>
              <a:rPr lang="en-US" altLang="ja-JP" sz="3800" b="1" dirty="0">
                <a:solidFill>
                  <a:schemeClr val="accent1"/>
                </a:solidFill>
                <a:latin typeface="ＭＳ Ｐゴシック" panose="020B0600070205080204" pitchFamily="50" charset="-128"/>
                <a:ea typeface="ＭＳ Ｐゴシック" panose="020B0600070205080204" pitchFamily="50" charset="-128"/>
              </a:rPr>
              <a:t>,</a:t>
            </a:r>
            <a:r>
              <a:rPr lang="ja-JP" altLang="en-US" sz="3800" b="1" dirty="0">
                <a:solidFill>
                  <a:schemeClr val="accent1"/>
                </a:solidFill>
                <a:latin typeface="ＭＳ Ｐゴシック" panose="020B0600070205080204" pitchFamily="50" charset="-128"/>
                <a:ea typeface="ＭＳ Ｐゴシック" panose="020B0600070205080204" pitchFamily="50" charset="-128"/>
              </a:rPr>
              <a:t>２</a:t>
            </a:r>
            <a:r>
              <a:rPr lang="ja-JP" altLang="en-US" sz="3800" b="1" dirty="0">
                <a:solidFill>
                  <a:srgbClr val="00B050"/>
                </a:solidFill>
                <a:latin typeface="ＭＳ Ｐゴシック" panose="020B0600070205080204" pitchFamily="50" charset="-128"/>
                <a:ea typeface="ＭＳ Ｐゴシック" panose="020B0600070205080204" pitchFamily="50" charset="-128"/>
              </a:rPr>
              <a:t>は、いずれも誤り。</a:t>
            </a:r>
            <a:endParaRPr lang="en-US" altLang="ja-JP" sz="3800" b="1" dirty="0">
              <a:solidFill>
                <a:srgbClr val="00B050"/>
              </a:solidFill>
              <a:latin typeface="ＭＳ Ｐゴシック" panose="020B0600070205080204" pitchFamily="50" charset="-128"/>
              <a:ea typeface="ＭＳ Ｐゴシック" panose="020B0600070205080204" pitchFamily="50" charset="-128"/>
            </a:endParaRPr>
          </a:p>
          <a:p>
            <a:pPr marL="0" indent="0">
              <a:buNone/>
            </a:pPr>
            <a:r>
              <a:rPr kumimoji="1" lang="en-US" altLang="ja-JP" sz="4000" dirty="0">
                <a:solidFill>
                  <a:schemeClr val="accent1"/>
                </a:solidFill>
                <a:ea typeface="ＭＳ Ｐゴシック" panose="020B0600070205080204" pitchFamily="50" charset="-128"/>
              </a:rPr>
              <a:t>         </a:t>
            </a:r>
            <a:r>
              <a:rPr kumimoji="1" lang="ja-JP" altLang="en-US" sz="3600" dirty="0">
                <a:solidFill>
                  <a:schemeClr val="accent1"/>
                </a:solidFill>
                <a:latin typeface="ＭＳ Ｐゴシック" panose="020B0600070205080204" pitchFamily="50" charset="-128"/>
                <a:ea typeface="ＭＳ Ｐゴシック" panose="020B0600070205080204" pitchFamily="50" charset="-128"/>
              </a:rPr>
              <a:t>要点</a:t>
            </a:r>
            <a:r>
              <a:rPr kumimoji="1" lang="en-US" altLang="ja-JP" sz="3600" dirty="0">
                <a:solidFill>
                  <a:schemeClr val="accent1"/>
                </a:solidFill>
                <a:latin typeface="ＭＳ Ｐゴシック" panose="020B0600070205080204" pitchFamily="50" charset="-128"/>
                <a:ea typeface="ＭＳ Ｐゴシック" panose="020B0600070205080204" pitchFamily="50" charset="-128"/>
              </a:rPr>
              <a:t>1.</a:t>
            </a:r>
            <a:r>
              <a:rPr lang="ja-JP" altLang="en-US" sz="3600" dirty="0">
                <a:solidFill>
                  <a:schemeClr val="accent1"/>
                </a:solidFill>
                <a:latin typeface="ＭＳ Ｐゴシック" panose="020B0600070205080204" pitchFamily="50" charset="-128"/>
                <a:ea typeface="ＭＳ Ｐゴシック" panose="020B0600070205080204" pitchFamily="50" charset="-128"/>
              </a:rPr>
              <a:t>埋立免許取得者は、埋立工事以外の水面使用に対し、妨害排除（予防）請求権を持つ。</a:t>
            </a:r>
            <a:r>
              <a:rPr kumimoji="1" lang="ja-JP" altLang="en-US" sz="4000" dirty="0">
                <a:solidFill>
                  <a:schemeClr val="accent1"/>
                </a:solidFill>
                <a:latin typeface="ＭＳ Ｐゴシック" panose="020B0600070205080204" pitchFamily="50" charset="-128"/>
                <a:ea typeface="ＭＳ Ｐゴシック" panose="020B0600070205080204" pitchFamily="50" charset="-128"/>
              </a:rPr>
              <a:t>                    </a:t>
            </a:r>
            <a:endParaRPr kumimoji="1" lang="en-US" altLang="ja-JP" sz="4000" dirty="0">
              <a:solidFill>
                <a:schemeClr val="accent1"/>
              </a:solidFill>
              <a:latin typeface="ＭＳ Ｐゴシック" panose="020B0600070205080204" pitchFamily="50" charset="-128"/>
              <a:ea typeface="ＭＳ Ｐゴシック" panose="020B0600070205080204" pitchFamily="50" charset="-128"/>
            </a:endParaRPr>
          </a:p>
          <a:p>
            <a:pPr marL="0" indent="0">
              <a:buNone/>
            </a:pPr>
            <a:r>
              <a:rPr lang="ja-JP" altLang="en-US" sz="4000" dirty="0">
                <a:solidFill>
                  <a:schemeClr val="accent1"/>
                </a:solidFill>
                <a:latin typeface="ＭＳ Ｐゴシック" panose="020B0600070205080204" pitchFamily="50" charset="-128"/>
                <a:ea typeface="ＭＳ Ｐゴシック" panose="020B0600070205080204" pitchFamily="50" charset="-128"/>
              </a:rPr>
              <a:t>　　　  </a:t>
            </a:r>
            <a:r>
              <a:rPr kumimoji="1" lang="ja-JP" altLang="en-US" sz="3600" dirty="0">
                <a:solidFill>
                  <a:schemeClr val="accent1"/>
                </a:solidFill>
                <a:latin typeface="ＭＳ Ｐゴシック" panose="020B0600070205080204" pitchFamily="50" charset="-128"/>
                <a:ea typeface="ＭＳ Ｐゴシック" panose="020B0600070205080204" pitchFamily="50" charset="-128"/>
              </a:rPr>
              <a:t>要点</a:t>
            </a:r>
            <a:r>
              <a:rPr lang="ja-JP" altLang="en-US" sz="3600" dirty="0">
                <a:solidFill>
                  <a:schemeClr val="accent1"/>
                </a:solidFill>
                <a:latin typeface="ＭＳ Ｐゴシック" panose="020B0600070205080204" pitchFamily="50" charset="-128"/>
                <a:ea typeface="ＭＳ Ｐゴシック" panose="020B0600070205080204" pitchFamily="50" charset="-128"/>
              </a:rPr>
              <a:t>２ 埋立免許取得者は、埋立施行区域内の水面を占有できる。</a:t>
            </a:r>
            <a:endParaRPr lang="en-US" altLang="ja-JP" sz="3600" dirty="0">
              <a:solidFill>
                <a:schemeClr val="accent1"/>
              </a:solidFill>
              <a:latin typeface="ＭＳ Ｐゴシック" panose="020B0600070205080204" pitchFamily="50" charset="-128"/>
              <a:ea typeface="ＭＳ Ｐゴシック" panose="020B0600070205080204" pitchFamily="50" charset="-128"/>
            </a:endParaRPr>
          </a:p>
          <a:p>
            <a:pPr marL="0" indent="0">
              <a:buNone/>
            </a:pPr>
            <a:endParaRPr kumimoji="1" lang="ja-JP" altLang="en-US" sz="3800" b="1" dirty="0">
              <a:solidFill>
                <a:srgbClr val="FF0000"/>
              </a:solidFill>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26760291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5649CEC-99EE-2678-64B6-DAB3BEB13F3C}"/>
              </a:ext>
            </a:extLst>
          </p:cNvPr>
          <p:cNvSpPr>
            <a:spLocks noGrp="1"/>
          </p:cNvSpPr>
          <p:nvPr>
            <p:ph type="title"/>
          </p:nvPr>
        </p:nvSpPr>
        <p:spPr>
          <a:xfrm>
            <a:off x="728133" y="-59267"/>
            <a:ext cx="10515600" cy="728134"/>
          </a:xfrm>
        </p:spPr>
        <p:txBody>
          <a:bodyPr>
            <a:normAutofit/>
          </a:bodyPr>
          <a:lstStyle/>
          <a:p>
            <a:r>
              <a:rPr kumimoji="1" lang="ja-JP" altLang="en-US" sz="3200" b="1" dirty="0">
                <a:ea typeface="游ゴシック" panose="020B0400000000000000" pitchFamily="50" charset="-128"/>
              </a:rPr>
              <a:t> </a:t>
            </a:r>
            <a:r>
              <a:rPr kumimoji="1" lang="ja-JP" altLang="en-US" sz="3200" b="1" dirty="0">
                <a:solidFill>
                  <a:schemeClr val="accent1"/>
                </a:solidFill>
                <a:ea typeface="游ゴシック" panose="020B0400000000000000" pitchFamily="50" charset="-128"/>
              </a:rPr>
              <a:t> 要点</a:t>
            </a:r>
            <a:r>
              <a:rPr lang="ja-JP" altLang="en-US" sz="3200" b="1" dirty="0">
                <a:solidFill>
                  <a:schemeClr val="accent1"/>
                </a:solidFill>
                <a:ea typeface="游ゴシック" panose="020B0400000000000000" pitchFamily="50" charset="-128"/>
              </a:rPr>
              <a:t>２</a:t>
            </a:r>
            <a:r>
              <a:rPr kumimoji="1" lang="ja-JP" altLang="en-US" sz="3200" b="1" dirty="0">
                <a:ea typeface="游ゴシック" panose="020B0400000000000000" pitchFamily="50" charset="-128"/>
              </a:rPr>
              <a:t>が誤りであることを示す</a:t>
            </a:r>
            <a:r>
              <a:rPr lang="ja-JP" altLang="en-US" sz="3200" b="1" dirty="0">
                <a:ea typeface="游ゴシック" panose="020B0400000000000000" pitchFamily="50" charset="-128"/>
              </a:rPr>
              <a:t>最高裁田原湾判決</a:t>
            </a:r>
            <a:endParaRPr kumimoji="1" lang="ja-JP" altLang="en-US" sz="3200" b="1" dirty="0">
              <a:ea typeface="游ゴシック" panose="020B0400000000000000" pitchFamily="50" charset="-128"/>
            </a:endParaRPr>
          </a:p>
        </p:txBody>
      </p:sp>
      <p:sp>
        <p:nvSpPr>
          <p:cNvPr id="3" name="コンテンツ プレースホルダー 2">
            <a:extLst>
              <a:ext uri="{FF2B5EF4-FFF2-40B4-BE49-F238E27FC236}">
                <a16:creationId xmlns:a16="http://schemas.microsoft.com/office/drawing/2014/main" id="{4CBE8910-3B91-08EB-AC93-E85324B443F8}"/>
              </a:ext>
            </a:extLst>
          </p:cNvPr>
          <p:cNvSpPr>
            <a:spLocks noGrp="1"/>
          </p:cNvSpPr>
          <p:nvPr>
            <p:ph idx="1"/>
          </p:nvPr>
        </p:nvSpPr>
        <p:spPr>
          <a:xfrm>
            <a:off x="368298" y="626534"/>
            <a:ext cx="11590866" cy="6129866"/>
          </a:xfrm>
        </p:spPr>
        <p:txBody>
          <a:bodyPr>
            <a:normAutofit fontScale="32500" lnSpcReduction="20000"/>
          </a:bodyPr>
          <a:lstStyle/>
          <a:p>
            <a:pPr marL="0" indent="0" algn="just">
              <a:buNone/>
            </a:pPr>
            <a:r>
              <a:rPr lang="ja-JP" altLang="en-US" sz="7000" kern="100" dirty="0">
                <a:effectLst/>
                <a:latin typeface="游明朝" panose="02020400000000000000" pitchFamily="18" charset="-128"/>
                <a:ea typeface="ＭＳ Ｐゴシック" panose="020B0600070205080204" pitchFamily="50" charset="-128"/>
                <a:cs typeface="Times New Roman" panose="02020603050405020304" pitchFamily="18" charset="0"/>
              </a:rPr>
              <a:t>〇</a:t>
            </a:r>
            <a:r>
              <a:rPr lang="ja-JP" altLang="ja-JP" sz="7000" kern="100" dirty="0">
                <a:effectLst/>
                <a:latin typeface="游明朝" panose="02020400000000000000" pitchFamily="18" charset="-128"/>
                <a:ea typeface="ＭＳ Ｐゴシック" panose="020B0600070205080204" pitchFamily="50" charset="-128"/>
                <a:cs typeface="Times New Roman" panose="02020603050405020304" pitchFamily="18" charset="0"/>
              </a:rPr>
              <a:t>最高裁昭</a:t>
            </a:r>
            <a:r>
              <a:rPr lang="en-US" altLang="ja-JP" sz="70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61.12.16</a:t>
            </a:r>
            <a:r>
              <a:rPr lang="ja-JP" altLang="ja-JP" sz="7000" kern="100" dirty="0">
                <a:effectLst/>
                <a:latin typeface="游明朝" panose="02020400000000000000" pitchFamily="18" charset="-128"/>
                <a:ea typeface="ＭＳ Ｐゴシック" panose="020B0600070205080204" pitchFamily="50" charset="-128"/>
                <a:cs typeface="Times New Roman" panose="02020603050405020304" pitchFamily="18" charset="0"/>
              </a:rPr>
              <a:t>判決（最高裁田原湾判決）</a:t>
            </a:r>
            <a:endParaRPr lang="en-US" altLang="ja-JP" sz="7000" kern="100" dirty="0">
              <a:latin typeface="游明朝" panose="02020400000000000000" pitchFamily="18" charset="-128"/>
              <a:ea typeface="游明朝" panose="02020400000000000000" pitchFamily="18" charset="-128"/>
              <a:cs typeface="Times New Roman" panose="02020603050405020304" pitchFamily="18" charset="0"/>
            </a:endParaRPr>
          </a:p>
          <a:p>
            <a:pPr marL="0" indent="0" algn="just">
              <a:buNone/>
            </a:pPr>
            <a:r>
              <a:rPr lang="ja-JP" altLang="en-US" sz="6000" kern="100" dirty="0">
                <a:solidFill>
                  <a:srgbClr val="00B050"/>
                </a:solidFill>
                <a:effectLst/>
                <a:latin typeface="游明朝" panose="02020400000000000000" pitchFamily="18" charset="-128"/>
                <a:ea typeface="游明朝" panose="02020400000000000000" pitchFamily="18" charset="-128"/>
                <a:cs typeface="Times New Roman" panose="02020603050405020304" pitchFamily="18" charset="0"/>
              </a:rPr>
              <a:t>　</a:t>
            </a:r>
            <a:r>
              <a:rPr lang="ja-JP" altLang="en-US" sz="6800" kern="100" dirty="0">
                <a:solidFill>
                  <a:srgbClr val="00B050"/>
                </a:solidFill>
                <a:latin typeface="游明朝" panose="02020400000000000000" pitchFamily="18" charset="-128"/>
                <a:ea typeface="游明朝" panose="02020400000000000000" pitchFamily="18" charset="-128"/>
                <a:cs typeface="Times New Roman" panose="02020603050405020304" pitchFamily="18" charset="0"/>
              </a:rPr>
              <a:t>  </a:t>
            </a:r>
            <a:r>
              <a:rPr lang="ja-JP" altLang="ja-JP" sz="6800" u="sng" kern="100" dirty="0">
                <a:effectLst/>
                <a:highlight>
                  <a:srgbClr val="FFFF00"/>
                </a:highlight>
                <a:latin typeface="游明朝" panose="02020400000000000000" pitchFamily="18" charset="-128"/>
                <a:ea typeface="ＭＳ Ｐゴシック" panose="020B0600070205080204" pitchFamily="50" charset="-128"/>
                <a:cs typeface="Times New Roman" panose="02020603050405020304" pitchFamily="18" charset="0"/>
              </a:rPr>
              <a:t>海は</a:t>
            </a:r>
            <a:r>
              <a:rPr lang="ja-JP" altLang="ja-JP" sz="6800" kern="100" dirty="0">
                <a:effectLst/>
                <a:highlight>
                  <a:srgbClr val="FFFF00"/>
                </a:highlight>
                <a:latin typeface="游明朝" panose="02020400000000000000" pitchFamily="18" charset="-128"/>
                <a:ea typeface="ＭＳ Ｐゴシック" panose="020B0600070205080204" pitchFamily="50" charset="-128"/>
                <a:cs typeface="Times New Roman" panose="02020603050405020304" pitchFamily="18" charset="0"/>
              </a:rPr>
              <a:t>、古来より自然の状態のままで</a:t>
            </a:r>
            <a:r>
              <a:rPr lang="ja-JP" altLang="ja-JP" sz="6800" u="sng" kern="100" dirty="0">
                <a:effectLst/>
                <a:highlight>
                  <a:srgbClr val="FFFF00"/>
                </a:highlight>
                <a:latin typeface="游明朝" panose="02020400000000000000" pitchFamily="18" charset="-128"/>
                <a:ea typeface="ＭＳ Ｐゴシック" panose="020B0600070205080204" pitchFamily="50" charset="-128"/>
                <a:cs typeface="Times New Roman" panose="02020603050405020304" pitchFamily="18" charset="0"/>
              </a:rPr>
              <a:t>一般公衆の共同使用に供されてきたところのいわ</a:t>
            </a:r>
            <a:endParaRPr lang="en-US" altLang="ja-JP" sz="6800" u="sng" kern="100" dirty="0">
              <a:highlight>
                <a:srgbClr val="FFFF00"/>
              </a:highlight>
              <a:latin typeface="游明朝" panose="02020400000000000000" pitchFamily="18" charset="-128"/>
              <a:ea typeface="ＭＳ Ｐゴシック" panose="020B0600070205080204" pitchFamily="50" charset="-128"/>
              <a:cs typeface="Times New Roman" panose="02020603050405020304" pitchFamily="18" charset="0"/>
            </a:endParaRPr>
          </a:p>
          <a:p>
            <a:pPr marL="0" indent="0" algn="just">
              <a:buNone/>
            </a:pPr>
            <a:r>
              <a:rPr lang="en-US" altLang="ja-JP" sz="6800" kern="100" dirty="0">
                <a:effectLst/>
                <a:highlight>
                  <a:srgbClr val="FFFF00"/>
                </a:highlight>
                <a:latin typeface="游明朝" panose="02020400000000000000" pitchFamily="18" charset="-128"/>
                <a:ea typeface="ＭＳ Ｐゴシック" panose="020B0600070205080204" pitchFamily="50" charset="-128"/>
                <a:cs typeface="Times New Roman" panose="02020603050405020304" pitchFamily="18" charset="0"/>
              </a:rPr>
              <a:t>  </a:t>
            </a:r>
            <a:r>
              <a:rPr lang="ja-JP" altLang="ja-JP" sz="6800" u="sng" kern="100" dirty="0">
                <a:effectLst/>
                <a:highlight>
                  <a:srgbClr val="FFFF00"/>
                </a:highlight>
                <a:latin typeface="游明朝" panose="02020400000000000000" pitchFamily="18" charset="-128"/>
                <a:ea typeface="ＭＳ Ｐゴシック" panose="020B0600070205080204" pitchFamily="50" charset="-128"/>
                <a:cs typeface="Times New Roman" panose="02020603050405020304" pitchFamily="18" charset="0"/>
              </a:rPr>
              <a:t>ゆる公共用物</a:t>
            </a:r>
            <a:r>
              <a:rPr lang="ja-JP" altLang="ja-JP" sz="6800" kern="100" dirty="0">
                <a:effectLst/>
                <a:latin typeface="游明朝" panose="02020400000000000000" pitchFamily="18" charset="-128"/>
                <a:ea typeface="ＭＳ Ｐゴシック" panose="020B0600070205080204" pitchFamily="50" charset="-128"/>
                <a:cs typeface="Times New Roman" panose="02020603050405020304" pitchFamily="18" charset="0"/>
              </a:rPr>
              <a:t>であって、国の直接の公法的支配管理に服し、</a:t>
            </a:r>
            <a:r>
              <a:rPr lang="ja-JP" altLang="ja-JP" sz="6800" u="sng" kern="100" dirty="0">
                <a:effectLst/>
                <a:highlight>
                  <a:srgbClr val="FFFF00"/>
                </a:highlight>
                <a:latin typeface="游明朝" panose="02020400000000000000" pitchFamily="18" charset="-128"/>
                <a:ea typeface="ＭＳ Ｐゴシック" panose="020B0600070205080204" pitchFamily="50" charset="-128"/>
                <a:cs typeface="Times New Roman" panose="02020603050405020304" pitchFamily="18" charset="0"/>
              </a:rPr>
              <a:t>特定人による排他的支配</a:t>
            </a:r>
            <a:endParaRPr lang="en-US" altLang="ja-JP" sz="6800" u="sng" kern="100" dirty="0">
              <a:effectLst/>
              <a:highlight>
                <a:srgbClr val="FFFF00"/>
              </a:highlight>
              <a:latin typeface="游明朝" panose="02020400000000000000" pitchFamily="18" charset="-128"/>
              <a:ea typeface="ＭＳ Ｐゴシック" panose="020B0600070205080204" pitchFamily="50" charset="-128"/>
              <a:cs typeface="Times New Roman" panose="02020603050405020304" pitchFamily="18" charset="0"/>
            </a:endParaRPr>
          </a:p>
          <a:p>
            <a:pPr marL="0" indent="0" algn="just">
              <a:buNone/>
            </a:pPr>
            <a:r>
              <a:rPr lang="en-US" altLang="ja-JP" sz="6800" kern="100" dirty="0">
                <a:highlight>
                  <a:srgbClr val="FFFF00"/>
                </a:highlight>
                <a:latin typeface="游明朝" panose="02020400000000000000" pitchFamily="18" charset="-128"/>
                <a:ea typeface="ＭＳ Ｐゴシック" panose="020B0600070205080204" pitchFamily="50" charset="-128"/>
                <a:cs typeface="Times New Roman" panose="02020603050405020304" pitchFamily="18" charset="0"/>
              </a:rPr>
              <a:t>  </a:t>
            </a:r>
            <a:r>
              <a:rPr lang="ja-JP" altLang="ja-JP" sz="6800" u="sng" kern="100" dirty="0">
                <a:effectLst/>
                <a:highlight>
                  <a:srgbClr val="FFFF00"/>
                </a:highlight>
                <a:latin typeface="游明朝" panose="02020400000000000000" pitchFamily="18" charset="-128"/>
                <a:ea typeface="ＭＳ Ｐゴシック" panose="020B0600070205080204" pitchFamily="50" charset="-128"/>
                <a:cs typeface="Times New Roman" panose="02020603050405020304" pitchFamily="18" charset="0"/>
              </a:rPr>
              <a:t>の許されないもの</a:t>
            </a:r>
            <a:r>
              <a:rPr lang="ja-JP" altLang="ja-JP" sz="6800" kern="100" dirty="0">
                <a:effectLst/>
                <a:latin typeface="游明朝" panose="02020400000000000000" pitchFamily="18" charset="-128"/>
                <a:ea typeface="ＭＳ Ｐゴシック" panose="020B0600070205080204" pitchFamily="50" charset="-128"/>
                <a:cs typeface="Times New Roman" panose="02020603050405020304" pitchFamily="18" charset="0"/>
              </a:rPr>
              <a:t>であるから、</a:t>
            </a:r>
            <a:r>
              <a:rPr lang="ja-JP" altLang="ja-JP" sz="6800" u="sng" kern="100" dirty="0">
                <a:effectLst/>
                <a:highlight>
                  <a:srgbClr val="FFFF00"/>
                </a:highlight>
                <a:latin typeface="游明朝" panose="02020400000000000000" pitchFamily="18" charset="-128"/>
                <a:ea typeface="ＭＳ Ｐゴシック" panose="020B0600070205080204" pitchFamily="50" charset="-128"/>
                <a:cs typeface="Times New Roman" panose="02020603050405020304" pitchFamily="18" charset="0"/>
              </a:rPr>
              <a:t>そのままの状態においては、所有権の客体たる土地に当</a:t>
            </a:r>
            <a:endParaRPr lang="en-US" altLang="ja-JP" sz="6800" u="sng" kern="100" dirty="0">
              <a:effectLst/>
              <a:highlight>
                <a:srgbClr val="FFFF00"/>
              </a:highlight>
              <a:latin typeface="游明朝" panose="02020400000000000000" pitchFamily="18" charset="-128"/>
              <a:ea typeface="ＭＳ Ｐゴシック" panose="020B0600070205080204" pitchFamily="50" charset="-128"/>
              <a:cs typeface="Times New Roman" panose="02020603050405020304" pitchFamily="18" charset="0"/>
            </a:endParaRPr>
          </a:p>
          <a:p>
            <a:pPr marL="0" indent="0" algn="just">
              <a:buNone/>
            </a:pPr>
            <a:r>
              <a:rPr lang="en-US" altLang="ja-JP" sz="6800" kern="100" dirty="0">
                <a:latin typeface="游明朝" panose="02020400000000000000" pitchFamily="18" charset="-128"/>
                <a:ea typeface="ＭＳ Ｐゴシック" panose="020B0600070205080204" pitchFamily="50" charset="-128"/>
                <a:cs typeface="Times New Roman" panose="02020603050405020304" pitchFamily="18" charset="0"/>
              </a:rPr>
              <a:t>  </a:t>
            </a:r>
            <a:r>
              <a:rPr lang="ja-JP" altLang="ja-JP" sz="6800" u="sng" kern="100" dirty="0">
                <a:effectLst/>
                <a:highlight>
                  <a:srgbClr val="FFFF00"/>
                </a:highlight>
                <a:latin typeface="游明朝" panose="02020400000000000000" pitchFamily="18" charset="-128"/>
                <a:ea typeface="ＭＳ Ｐゴシック" panose="020B0600070205080204" pitchFamily="50" charset="-128"/>
                <a:cs typeface="Times New Roman" panose="02020603050405020304" pitchFamily="18" charset="0"/>
              </a:rPr>
              <a:t>たらない</a:t>
            </a:r>
            <a:r>
              <a:rPr lang="ja-JP" altLang="ja-JP" sz="6800" kern="100" dirty="0">
                <a:effectLst/>
                <a:latin typeface="游明朝" panose="02020400000000000000" pitchFamily="18" charset="-128"/>
                <a:ea typeface="ＭＳ Ｐゴシック" panose="020B0600070205080204" pitchFamily="50" charset="-128"/>
                <a:cs typeface="Times New Roman" panose="02020603050405020304" pitchFamily="18" charset="0"/>
              </a:rPr>
              <a:t>というべきである。</a:t>
            </a:r>
            <a:r>
              <a:rPr lang="en-US" altLang="ja-JP" sz="6800" kern="100" dirty="0">
                <a:effectLst/>
                <a:latin typeface="游明朝" panose="02020400000000000000" pitchFamily="18" charset="-128"/>
                <a:ea typeface="ＭＳ Ｐゴシック" panose="020B0600070205080204" pitchFamily="50" charset="-128"/>
                <a:cs typeface="Times New Roman" panose="02020603050405020304" pitchFamily="18" charset="0"/>
              </a:rPr>
              <a:t>    </a:t>
            </a:r>
          </a:p>
          <a:p>
            <a:pPr marL="0" indent="0" algn="just">
              <a:buNone/>
            </a:pPr>
            <a:r>
              <a:rPr lang="en-US" altLang="ja-JP" sz="6200" kern="100" dirty="0">
                <a:effectLst/>
                <a:latin typeface="游明朝" panose="02020400000000000000" pitchFamily="18" charset="-128"/>
                <a:ea typeface="ＭＳ Ｐゴシック" panose="020B0600070205080204" pitchFamily="50" charset="-128"/>
                <a:cs typeface="Times New Roman" panose="02020603050405020304" pitchFamily="18" charset="0"/>
              </a:rPr>
              <a:t>       </a:t>
            </a:r>
            <a:r>
              <a:rPr lang="ja-JP" altLang="en-US" sz="62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注：「</a:t>
            </a:r>
            <a:r>
              <a:rPr lang="ja-JP" altLang="ja-JP" sz="6200" kern="100" dirty="0">
                <a:effectLst/>
                <a:latin typeface="游明朝" panose="02020400000000000000" pitchFamily="18" charset="-128"/>
                <a:ea typeface="ＭＳ Ｐゴシック" panose="020B0600070205080204" pitchFamily="50" charset="-128"/>
                <a:cs typeface="Times New Roman" panose="02020603050405020304" pitchFamily="18" charset="0"/>
              </a:rPr>
              <a:t>国の直接の公法的支配管理に服し</a:t>
            </a:r>
            <a:r>
              <a:rPr lang="ja-JP" altLang="en-US" sz="6200" kern="100" dirty="0">
                <a:effectLst/>
                <a:latin typeface="游明朝" panose="02020400000000000000" pitchFamily="18" charset="-128"/>
                <a:ea typeface="ＭＳ Ｐゴシック" panose="020B0600070205080204" pitchFamily="50" charset="-128"/>
                <a:cs typeface="Times New Roman" panose="02020603050405020304" pitchFamily="18" charset="0"/>
              </a:rPr>
              <a:t>」については、スライド２「公共用物の管理」を参照。</a:t>
            </a:r>
            <a:endParaRPr lang="en-US" altLang="ja-JP" sz="62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marL="0" indent="0" algn="just">
              <a:buNone/>
            </a:pPr>
            <a:r>
              <a:rPr lang="ja-JP" altLang="ja-JP" sz="6800" kern="100" dirty="0">
                <a:effectLst/>
                <a:latin typeface="游明朝" panose="02020400000000000000" pitchFamily="18" charset="-128"/>
                <a:ea typeface="ＭＳ Ｐゴシック" panose="020B0600070205080204" pitchFamily="50" charset="-128"/>
                <a:cs typeface="Times New Roman" panose="02020603050405020304" pitchFamily="18" charset="0"/>
              </a:rPr>
              <a:t>　</a:t>
            </a:r>
            <a:r>
              <a:rPr lang="ja-JP" altLang="en-US" sz="6800" kern="100" dirty="0">
                <a:latin typeface="游明朝" panose="02020400000000000000" pitchFamily="18" charset="-128"/>
                <a:ea typeface="ＭＳ Ｐゴシック" panose="020B0600070205080204" pitchFamily="50" charset="-128"/>
                <a:cs typeface="Times New Roman" panose="02020603050405020304" pitchFamily="18" charset="0"/>
              </a:rPr>
              <a:t>➢</a:t>
            </a:r>
            <a:r>
              <a:rPr lang="ja-JP" altLang="ja-JP" sz="6800" kern="100" dirty="0">
                <a:effectLst/>
                <a:latin typeface="游明朝" panose="02020400000000000000" pitchFamily="18" charset="-128"/>
                <a:ea typeface="ＭＳ Ｐゴシック" panose="020B0600070205080204" pitchFamily="50" charset="-128"/>
                <a:cs typeface="Times New Roman" panose="02020603050405020304" pitchFamily="18" charset="0"/>
              </a:rPr>
              <a:t>海は、「</a:t>
            </a:r>
            <a:r>
              <a:rPr lang="ja-JP" altLang="ja-JP" sz="6800" kern="100" dirty="0">
                <a:effectLst/>
                <a:highlight>
                  <a:srgbClr val="FFFF00"/>
                </a:highlight>
                <a:latin typeface="游明朝" panose="02020400000000000000" pitchFamily="18" charset="-128"/>
                <a:ea typeface="ＭＳ Ｐゴシック" panose="020B0600070205080204" pitchFamily="50" charset="-128"/>
                <a:cs typeface="Times New Roman" panose="02020603050405020304" pitchFamily="18" charset="0"/>
              </a:rPr>
              <a:t>特定人による排他的支配の許されないもの</a:t>
            </a:r>
            <a:r>
              <a:rPr lang="ja-JP" altLang="ja-JP" sz="6800" kern="100" dirty="0">
                <a:effectLst/>
                <a:latin typeface="游明朝" panose="02020400000000000000" pitchFamily="18" charset="-128"/>
                <a:ea typeface="ＭＳ Ｐゴシック" panose="020B0600070205080204" pitchFamily="50" charset="-128"/>
                <a:cs typeface="Times New Roman" panose="02020603050405020304" pitchFamily="18" charset="0"/>
              </a:rPr>
              <a:t>」であるから、</a:t>
            </a:r>
            <a:endParaRPr lang="en-US" altLang="ja-JP" sz="6800" kern="100" dirty="0">
              <a:effectLst/>
              <a:latin typeface="游明朝" panose="02020400000000000000" pitchFamily="18" charset="-128"/>
              <a:ea typeface="ＭＳ Ｐゴシック" panose="020B0600070205080204" pitchFamily="50" charset="-128"/>
              <a:cs typeface="Times New Roman" panose="02020603050405020304" pitchFamily="18" charset="0"/>
            </a:endParaRPr>
          </a:p>
          <a:p>
            <a:pPr marL="0" indent="0" algn="just">
              <a:buNone/>
            </a:pPr>
            <a:r>
              <a:rPr lang="en-US" altLang="ja-JP" sz="6800" kern="100" dirty="0">
                <a:latin typeface="游明朝" panose="02020400000000000000" pitchFamily="18" charset="-128"/>
                <a:ea typeface="ＭＳ Ｐゴシック" panose="020B0600070205080204" pitchFamily="50" charset="-128"/>
                <a:cs typeface="Times New Roman" panose="02020603050405020304" pitchFamily="18" charset="0"/>
              </a:rPr>
              <a:t>   </a:t>
            </a:r>
            <a:r>
              <a:rPr lang="ja-JP" altLang="en-US" sz="6800" kern="100" dirty="0">
                <a:latin typeface="游明朝" panose="02020400000000000000" pitchFamily="18" charset="-128"/>
                <a:ea typeface="ＭＳ Ｐゴシック" panose="020B0600070205080204" pitchFamily="50" charset="-128"/>
                <a:cs typeface="Times New Roman" panose="02020603050405020304" pitchFamily="18" charset="0"/>
              </a:rPr>
              <a:t>　</a:t>
            </a:r>
            <a:r>
              <a:rPr lang="ja-JP" altLang="ja-JP" sz="6800" kern="100" dirty="0">
                <a:effectLst/>
                <a:latin typeface="游明朝" panose="02020400000000000000" pitchFamily="18" charset="-128"/>
                <a:ea typeface="ＭＳ Ｐゴシック" panose="020B0600070205080204" pitchFamily="50" charset="-128"/>
                <a:cs typeface="Times New Roman" panose="02020603050405020304" pitchFamily="18" charset="0"/>
              </a:rPr>
              <a:t>「</a:t>
            </a:r>
            <a:r>
              <a:rPr lang="ja-JP" altLang="ja-JP" sz="6800" u="sng" kern="100" dirty="0">
                <a:effectLst/>
                <a:highlight>
                  <a:srgbClr val="FFFF00"/>
                </a:highlight>
                <a:latin typeface="游明朝" panose="02020400000000000000" pitchFamily="18" charset="-128"/>
                <a:ea typeface="ＭＳ Ｐゴシック" panose="020B0600070205080204" pitchFamily="50" charset="-128"/>
                <a:cs typeface="Times New Roman" panose="02020603050405020304" pitchFamily="18" charset="0"/>
              </a:rPr>
              <a:t>そのままの状態においては、</a:t>
            </a:r>
            <a:r>
              <a:rPr lang="ja-JP" altLang="en-US" sz="6800" u="sng" kern="100" dirty="0">
                <a:effectLst/>
                <a:highlight>
                  <a:srgbClr val="FFFF00"/>
                </a:highlight>
                <a:latin typeface="游明朝" panose="02020400000000000000" pitchFamily="18" charset="-128"/>
                <a:ea typeface="ＭＳ Ｐゴシック" panose="020B0600070205080204" pitchFamily="50" charset="-128"/>
                <a:cs typeface="Times New Roman" panose="02020603050405020304" pitchFamily="18" charset="0"/>
              </a:rPr>
              <a:t>所有権の客体にも</a:t>
            </a:r>
            <a:r>
              <a:rPr lang="ja-JP" altLang="ja-JP" sz="6800" b="1" u="sng" kern="100" dirty="0">
                <a:effectLst/>
                <a:highlight>
                  <a:srgbClr val="FFFF00"/>
                </a:highlight>
                <a:latin typeface="游明朝" panose="02020400000000000000" pitchFamily="18" charset="-128"/>
                <a:ea typeface="ＭＳ Ｐゴシック" panose="020B0600070205080204" pitchFamily="50" charset="-128"/>
                <a:cs typeface="Times New Roman" panose="02020603050405020304" pitchFamily="18" charset="0"/>
              </a:rPr>
              <a:t>占有権の客体にも</a:t>
            </a:r>
            <a:r>
              <a:rPr lang="ja-JP" altLang="ja-JP" sz="6800" u="sng" kern="100" dirty="0">
                <a:effectLst/>
                <a:highlight>
                  <a:srgbClr val="FFFF00"/>
                </a:highlight>
                <a:latin typeface="游明朝" panose="02020400000000000000" pitchFamily="18" charset="-128"/>
                <a:ea typeface="ＭＳ Ｐゴシック" panose="020B0600070205080204" pitchFamily="50" charset="-128"/>
                <a:cs typeface="Times New Roman" panose="02020603050405020304" pitchFamily="18" charset="0"/>
              </a:rPr>
              <a:t>当たらない」。</a:t>
            </a:r>
            <a:endParaRPr lang="en-US" altLang="ja-JP" sz="6800" u="sng" kern="100" dirty="0">
              <a:effectLst/>
              <a:highlight>
                <a:srgbClr val="FFFF00"/>
              </a:highlight>
              <a:latin typeface="游明朝" panose="02020400000000000000" pitchFamily="18" charset="-128"/>
              <a:ea typeface="ＭＳ Ｐゴシック" panose="020B0600070205080204" pitchFamily="50" charset="-128"/>
              <a:cs typeface="Times New Roman" panose="02020603050405020304" pitchFamily="18" charset="0"/>
            </a:endParaRPr>
          </a:p>
          <a:p>
            <a:pPr marL="0" indent="0" algn="just">
              <a:buNone/>
            </a:pPr>
            <a:r>
              <a:rPr lang="ja-JP" altLang="en-US" sz="62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注：</a:t>
            </a:r>
            <a:r>
              <a:rPr lang="ja-JP" altLang="en-US" sz="6200" kern="100" dirty="0">
                <a:latin typeface="ＭＳ Ｐゴシック" panose="020B0600070205080204" pitchFamily="50" charset="-128"/>
                <a:ea typeface="ＭＳ Ｐゴシック" panose="020B0600070205080204" pitchFamily="50" charset="-128"/>
                <a:cs typeface="Times New Roman" panose="02020603050405020304" pitchFamily="18" charset="0"/>
              </a:rPr>
              <a:t>占有権も所有権と同じく「特定人による排他的支配」をする権利である</a:t>
            </a:r>
            <a:r>
              <a:rPr lang="ja-JP" altLang="en-US" sz="6200" kern="100" dirty="0">
                <a:effectLst/>
                <a:latin typeface="游明朝" panose="02020400000000000000" pitchFamily="18" charset="-128"/>
                <a:ea typeface="ＭＳ Ｐゴシック" panose="020B0600070205080204" pitchFamily="50" charset="-128"/>
                <a:cs typeface="Times New Roman" panose="02020603050405020304" pitchFamily="18" charset="0"/>
              </a:rPr>
              <a:t>。</a:t>
            </a:r>
            <a:endParaRPr lang="en-US" altLang="ja-JP" sz="6200" kern="100" dirty="0">
              <a:effectLst/>
              <a:latin typeface="游明朝" panose="02020400000000000000" pitchFamily="18" charset="-128"/>
              <a:ea typeface="ＭＳ Ｐ明朝" panose="02020600040205080304" pitchFamily="18" charset="-128"/>
              <a:cs typeface="Times New Roman" panose="02020603050405020304" pitchFamily="18" charset="0"/>
            </a:endParaRPr>
          </a:p>
          <a:p>
            <a:pPr marL="0" indent="0" algn="just">
              <a:buNone/>
            </a:pPr>
            <a:endParaRPr lang="en-US" altLang="ja-JP" sz="3400" kern="100" dirty="0">
              <a:effectLst/>
              <a:latin typeface="游明朝" panose="02020400000000000000" pitchFamily="18" charset="-128"/>
              <a:ea typeface="ＭＳ Ｐ明朝" panose="02020600040205080304" pitchFamily="18" charset="-128"/>
              <a:cs typeface="Times New Roman" panose="02020603050405020304" pitchFamily="18" charset="0"/>
            </a:endParaRPr>
          </a:p>
          <a:p>
            <a:pPr marL="0" indent="0" algn="just">
              <a:buNone/>
            </a:pPr>
            <a:r>
              <a:rPr lang="ja-JP" altLang="en-US" sz="42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en-US" sz="68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rPr>
              <a:t>要するに、</a:t>
            </a:r>
            <a:endParaRPr lang="ja-JP" altLang="ja-JP" sz="6800"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indent="0" algn="just">
              <a:buNone/>
            </a:pPr>
            <a:r>
              <a:rPr lang="ja-JP" altLang="en-US" sz="7000" kern="100" dirty="0">
                <a:solidFill>
                  <a:srgbClr val="FF0000"/>
                </a:solidFill>
                <a:effectLst/>
                <a:latin typeface="游明朝" panose="02020400000000000000" pitchFamily="18" charset="-128"/>
                <a:ea typeface="ＭＳ Ｐゴシック" panose="020B0600070205080204" pitchFamily="50" charset="-128"/>
                <a:cs typeface="Times New Roman" panose="02020603050405020304" pitchFamily="18" charset="0"/>
              </a:rPr>
              <a:t>　　 </a:t>
            </a:r>
            <a:r>
              <a:rPr lang="ja-JP" altLang="ja-JP" sz="7000" b="1" kern="100" dirty="0">
                <a:solidFill>
                  <a:srgbClr val="FF0000"/>
                </a:solidFill>
                <a:effectLst/>
                <a:latin typeface="游明朝" panose="02020400000000000000" pitchFamily="18" charset="-128"/>
                <a:ea typeface="ＭＳ Ｐゴシック" panose="020B0600070205080204" pitchFamily="50" charset="-128"/>
                <a:cs typeface="Times New Roman" panose="02020603050405020304" pitchFamily="18" charset="0"/>
              </a:rPr>
              <a:t>埋立権者が埋立施行区域</a:t>
            </a:r>
            <a:r>
              <a:rPr lang="ja-JP" altLang="en-US" sz="7000" b="1" kern="100" dirty="0">
                <a:solidFill>
                  <a:srgbClr val="FF0000"/>
                </a:solidFill>
                <a:latin typeface="游明朝" panose="02020400000000000000" pitchFamily="18" charset="-128"/>
                <a:ea typeface="ＭＳ Ｐゴシック" panose="020B0600070205080204" pitchFamily="50" charset="-128"/>
                <a:cs typeface="Times New Roman" panose="02020603050405020304" pitchFamily="18" charset="0"/>
              </a:rPr>
              <a:t>を排他的に</a:t>
            </a:r>
            <a:r>
              <a:rPr lang="ja-JP" altLang="ja-JP" sz="7000" b="1" kern="100" dirty="0">
                <a:solidFill>
                  <a:srgbClr val="FF0000"/>
                </a:solidFill>
                <a:effectLst/>
                <a:latin typeface="游明朝" panose="02020400000000000000" pitchFamily="18" charset="-128"/>
                <a:ea typeface="ＭＳ Ｐゴシック" panose="020B0600070205080204" pitchFamily="50" charset="-128"/>
                <a:cs typeface="Times New Roman" panose="02020603050405020304" pitchFamily="18" charset="0"/>
              </a:rPr>
              <a:t>占有</a:t>
            </a:r>
            <a:r>
              <a:rPr lang="ja-JP" altLang="en-US" sz="7000" b="1" kern="100" dirty="0">
                <a:solidFill>
                  <a:srgbClr val="FF0000"/>
                </a:solidFill>
                <a:effectLst/>
                <a:latin typeface="游明朝" panose="02020400000000000000" pitchFamily="18" charset="-128"/>
                <a:ea typeface="ＭＳ Ｐゴシック" panose="020B0600070205080204" pitchFamily="50" charset="-128"/>
                <a:cs typeface="Times New Roman" panose="02020603050405020304" pitchFamily="18" charset="0"/>
              </a:rPr>
              <a:t>することは</a:t>
            </a:r>
            <a:r>
              <a:rPr lang="ja-JP" altLang="en-US" sz="7000" b="1" kern="100" dirty="0">
                <a:solidFill>
                  <a:srgbClr val="FF0000"/>
                </a:solidFill>
                <a:latin typeface="游明朝" panose="02020400000000000000" pitchFamily="18" charset="-128"/>
                <a:ea typeface="ＭＳ Ｐゴシック" panose="020B0600070205080204" pitchFamily="50" charset="-128"/>
                <a:cs typeface="Times New Roman" panose="02020603050405020304" pitchFamily="18" charset="0"/>
              </a:rPr>
              <a:t>でき</a:t>
            </a:r>
            <a:r>
              <a:rPr lang="ja-JP" altLang="ja-JP" sz="7000" b="1" kern="100" dirty="0">
                <a:solidFill>
                  <a:srgbClr val="FF0000"/>
                </a:solidFill>
                <a:effectLst/>
                <a:latin typeface="游明朝" panose="02020400000000000000" pitchFamily="18" charset="-128"/>
                <a:ea typeface="ＭＳ Ｐゴシック" panose="020B0600070205080204" pitchFamily="50" charset="-128"/>
                <a:cs typeface="Times New Roman" panose="02020603050405020304" pitchFamily="18" charset="0"/>
              </a:rPr>
              <a:t>ない。</a:t>
            </a:r>
            <a:endParaRPr lang="ja-JP" altLang="ja-JP" sz="7000" b="1" kern="100" dirty="0">
              <a:effectLst/>
              <a:latin typeface="ＭＳ Ｐゴシック" panose="020B0600070205080204" pitchFamily="50" charset="-128"/>
              <a:ea typeface="ＭＳ Ｐゴシック" panose="020B0600070205080204" pitchFamily="50" charset="-128"/>
              <a:cs typeface="Times New Roman" panose="02020603050405020304" pitchFamily="18" charset="0"/>
            </a:endParaRPr>
          </a:p>
          <a:p>
            <a:pPr indent="0" algn="just">
              <a:lnSpc>
                <a:spcPct val="120000"/>
              </a:lnSpc>
              <a:buNone/>
            </a:pPr>
            <a:r>
              <a:rPr lang="ja-JP" altLang="en-US" sz="7000" b="1" kern="100" dirty="0">
                <a:solidFill>
                  <a:srgbClr val="FF000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　</a:t>
            </a:r>
            <a:r>
              <a:rPr lang="ja-JP" altLang="en-US" sz="7000" b="1" kern="100" dirty="0">
                <a:solidFill>
                  <a:srgbClr val="00B050"/>
                </a:solidFill>
                <a:effectLst/>
                <a:latin typeface="ＭＳ Ｐゴシック" panose="020B0600070205080204" pitchFamily="50" charset="-128"/>
                <a:ea typeface="ＭＳ Ｐゴシック" panose="020B0600070205080204" pitchFamily="50" charset="-128"/>
                <a:cs typeface="Times New Roman" panose="02020603050405020304" pitchFamily="18" charset="0"/>
              </a:rPr>
              <a:t>➢</a:t>
            </a:r>
            <a:r>
              <a:rPr lang="ja-JP" altLang="en-US" sz="7000" b="1" dirty="0">
                <a:solidFill>
                  <a:schemeClr val="accent1"/>
                </a:solidFill>
                <a:latin typeface="ＭＳ Ｐゴシック" panose="020B0600070205080204" pitchFamily="50" charset="-128"/>
                <a:ea typeface="ＭＳ Ｐゴシック" panose="020B0600070205080204" pitchFamily="50" charset="-128"/>
              </a:rPr>
              <a:t>要点２</a:t>
            </a:r>
            <a:r>
              <a:rPr lang="ja-JP" altLang="en-US" sz="7000" b="1" dirty="0">
                <a:solidFill>
                  <a:srgbClr val="00B050"/>
                </a:solidFill>
                <a:latin typeface="ＭＳ Ｐゴシック" panose="020B0600070205080204" pitchFamily="50" charset="-128"/>
                <a:ea typeface="ＭＳ Ｐゴシック" panose="020B0600070205080204" pitchFamily="50" charset="-128"/>
              </a:rPr>
              <a:t>は誤りである。</a:t>
            </a:r>
            <a:endParaRPr kumimoji="1" lang="en-US" altLang="ja-JP" sz="7000" dirty="0">
              <a:solidFill>
                <a:srgbClr val="00B050"/>
              </a:solidFill>
            </a:endParaRPr>
          </a:p>
          <a:p>
            <a:pPr marL="0" indent="0">
              <a:buNone/>
            </a:pPr>
            <a:r>
              <a:rPr kumimoji="1" lang="ja-JP" altLang="en-US" sz="5000" dirty="0"/>
              <a:t>　　</a:t>
            </a:r>
            <a:r>
              <a:rPr lang="ja-JP" altLang="en-US" sz="5000" dirty="0"/>
              <a:t> </a:t>
            </a:r>
            <a:r>
              <a:rPr lang="ja-JP" altLang="en-US" sz="6000" dirty="0"/>
              <a:t>  </a:t>
            </a:r>
            <a:r>
              <a:rPr kumimoji="1" lang="ja-JP" altLang="en-US" sz="6000" dirty="0">
                <a:solidFill>
                  <a:schemeClr val="accent1"/>
                </a:solidFill>
                <a:ea typeface="ＭＳ Ｐゴシック" panose="020B0600070205080204" pitchFamily="50" charset="-128"/>
              </a:rPr>
              <a:t>要</a:t>
            </a:r>
            <a:r>
              <a:rPr kumimoji="1" lang="ja-JP" altLang="en-US" sz="6000" dirty="0">
                <a:solidFill>
                  <a:schemeClr val="accent1"/>
                </a:solidFill>
                <a:latin typeface="ＭＳ Ｐゴシック" panose="020B0600070205080204" pitchFamily="50" charset="-128"/>
                <a:ea typeface="ＭＳ Ｐゴシック" panose="020B0600070205080204" pitchFamily="50" charset="-128"/>
              </a:rPr>
              <a:t>点</a:t>
            </a:r>
            <a:r>
              <a:rPr lang="ja-JP" altLang="en-US" sz="6000" dirty="0">
                <a:solidFill>
                  <a:schemeClr val="accent1"/>
                </a:solidFill>
                <a:latin typeface="ＭＳ Ｐゴシック" panose="020B0600070205080204" pitchFamily="50" charset="-128"/>
                <a:ea typeface="ＭＳ Ｐゴシック" panose="020B0600070205080204" pitchFamily="50" charset="-128"/>
              </a:rPr>
              <a:t>２ 埋立免許取得者は、埋立施行区域内の水面を占有できる。</a:t>
            </a:r>
            <a:endParaRPr lang="en-US" altLang="ja-JP" sz="5000" dirty="0">
              <a:latin typeface="ＭＳ Ｐゴシック" panose="020B0600070205080204" pitchFamily="50" charset="-128"/>
              <a:ea typeface="ＭＳ Ｐゴシック" panose="020B0600070205080204" pitchFamily="50" charset="-128"/>
            </a:endParaRPr>
          </a:p>
          <a:p>
            <a:pPr marL="0" indent="0">
              <a:buNone/>
            </a:pPr>
            <a:endParaRPr lang="en-US" altLang="ja-JP" sz="5000" dirty="0">
              <a:solidFill>
                <a:srgbClr val="00B050"/>
              </a:solidFill>
              <a:latin typeface="ＭＳ Ｐゴシック" panose="020B0600070205080204" pitchFamily="50" charset="-128"/>
              <a:ea typeface="ＭＳ Ｐゴシック" panose="020B0600070205080204" pitchFamily="50" charset="-128"/>
            </a:endParaRPr>
          </a:p>
          <a:p>
            <a:pPr marL="0" indent="0">
              <a:buNone/>
            </a:pPr>
            <a:r>
              <a:rPr lang="ja-JP" altLang="en-US" sz="6500" dirty="0">
                <a:solidFill>
                  <a:srgbClr val="00B050"/>
                </a:solidFill>
                <a:latin typeface="ＭＳ Ｐゴシック" panose="020B0600070205080204" pitchFamily="50" charset="-128"/>
                <a:ea typeface="ＭＳ Ｐゴシック" panose="020B0600070205080204" pitchFamily="50" charset="-128"/>
              </a:rPr>
              <a:t>コラム：「埋立免許取得者は、埋立施行区域内の水面を占有できる」ならば、</a:t>
            </a:r>
            <a:r>
              <a:rPr kumimoji="1" lang="ja-JP" altLang="en-US" sz="6500" dirty="0">
                <a:solidFill>
                  <a:srgbClr val="00B050"/>
                </a:solidFill>
                <a:latin typeface="ＭＳ Ｐゴシック" panose="020B0600070205080204" pitchFamily="50" charset="-128"/>
                <a:ea typeface="ＭＳ Ｐゴシック" panose="020B0600070205080204" pitchFamily="50" charset="-128"/>
              </a:rPr>
              <a:t>ボーリング調査の際</a:t>
            </a:r>
            <a:endParaRPr kumimoji="1" lang="en-US" altLang="ja-JP" sz="6500" dirty="0">
              <a:solidFill>
                <a:srgbClr val="00B050"/>
              </a:solidFill>
              <a:latin typeface="ＭＳ Ｐゴシック" panose="020B0600070205080204" pitchFamily="50" charset="-128"/>
              <a:ea typeface="ＭＳ Ｐゴシック" panose="020B0600070205080204" pitchFamily="50" charset="-128"/>
            </a:endParaRPr>
          </a:p>
          <a:p>
            <a:pPr marL="0" indent="0">
              <a:buNone/>
            </a:pPr>
            <a:r>
              <a:rPr kumimoji="1" lang="ja-JP" altLang="en-US" sz="6500" dirty="0">
                <a:solidFill>
                  <a:srgbClr val="00B050"/>
                </a:solidFill>
                <a:latin typeface="ＭＳ Ｐゴシック" panose="020B0600070205080204" pitchFamily="50" charset="-128"/>
                <a:ea typeface="ＭＳ Ｐゴシック" panose="020B0600070205080204" pitchFamily="50" charset="-128"/>
              </a:rPr>
              <a:t>　　　　に、なぜ一般海域占用許可を申請したのか？？？</a:t>
            </a:r>
          </a:p>
        </p:txBody>
      </p:sp>
      <p:sp>
        <p:nvSpPr>
          <p:cNvPr id="4" name="スライド番号プレースホルダー 3">
            <a:extLst>
              <a:ext uri="{FF2B5EF4-FFF2-40B4-BE49-F238E27FC236}">
                <a16:creationId xmlns:a16="http://schemas.microsoft.com/office/drawing/2014/main" id="{9C1F6DC1-A6B4-7080-23F9-5E030F1ED668}"/>
              </a:ext>
            </a:extLst>
          </p:cNvPr>
          <p:cNvSpPr>
            <a:spLocks noGrp="1"/>
          </p:cNvSpPr>
          <p:nvPr>
            <p:ph type="sldNum" sz="quarter" idx="12"/>
          </p:nvPr>
        </p:nvSpPr>
        <p:spPr/>
        <p:txBody>
          <a:bodyPr/>
          <a:lstStyle/>
          <a:p>
            <a:fld id="{2FF15B1A-2357-430D-AF1B-F67811631B38}" type="slidenum">
              <a:rPr kumimoji="1" lang="ja-JP" altLang="en-US" smtClean="0"/>
              <a:t>8</a:t>
            </a:fld>
            <a:endParaRPr kumimoji="1" lang="ja-JP" altLang="en-US" dirty="0"/>
          </a:p>
        </p:txBody>
      </p:sp>
    </p:spTree>
    <p:extLst>
      <p:ext uri="{BB962C8B-B14F-4D97-AF65-F5344CB8AC3E}">
        <p14:creationId xmlns:p14="http://schemas.microsoft.com/office/powerpoint/2010/main" val="41109225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D4A66D7-A999-4240-BE9F-418209BFE7E1}"/>
              </a:ext>
            </a:extLst>
          </p:cNvPr>
          <p:cNvSpPr>
            <a:spLocks noGrp="1"/>
          </p:cNvSpPr>
          <p:nvPr>
            <p:ph type="title"/>
          </p:nvPr>
        </p:nvSpPr>
        <p:spPr>
          <a:xfrm>
            <a:off x="431800" y="-12481"/>
            <a:ext cx="9779000" cy="636426"/>
          </a:xfrm>
        </p:spPr>
        <p:txBody>
          <a:bodyPr>
            <a:normAutofit fontScale="90000"/>
          </a:bodyPr>
          <a:lstStyle/>
          <a:p>
            <a:r>
              <a:rPr lang="ja-JP" altLang="en-US" dirty="0">
                <a:latin typeface="HG丸ｺﾞｼｯｸM-PRO" panose="020F0600000000000000" pitchFamily="50" charset="-128"/>
                <a:ea typeface="HG丸ｺﾞｼｯｸM-PRO" panose="020F0600000000000000" pitchFamily="50" charset="-128"/>
              </a:rPr>
              <a:t> </a:t>
            </a:r>
            <a:r>
              <a:rPr lang="ja-JP" altLang="en-US" sz="3300" b="1" dirty="0">
                <a:latin typeface="+mn-ea"/>
                <a:ea typeface="+mn-ea"/>
              </a:rPr>
              <a:t>中電の訴状の主張</a:t>
            </a:r>
            <a:r>
              <a:rPr lang="en-US" altLang="ja-JP" sz="3300" b="1" dirty="0">
                <a:latin typeface="+mn-ea"/>
                <a:ea typeface="+mn-ea"/>
              </a:rPr>
              <a:t>(</a:t>
            </a:r>
            <a:r>
              <a:rPr lang="ja-JP" altLang="en-US" sz="3300" b="1" dirty="0">
                <a:latin typeface="+mn-ea"/>
                <a:ea typeface="+mn-ea"/>
              </a:rPr>
              <a:t>スライド３</a:t>
            </a:r>
            <a:r>
              <a:rPr lang="en-US" altLang="ja-JP" sz="3300" b="1" dirty="0">
                <a:latin typeface="+mn-ea"/>
                <a:ea typeface="+mn-ea"/>
              </a:rPr>
              <a:t>)</a:t>
            </a:r>
            <a:r>
              <a:rPr lang="ja-JP" altLang="en-US" sz="3300" b="1" dirty="0">
                <a:latin typeface="+mn-ea"/>
                <a:ea typeface="+mn-ea"/>
              </a:rPr>
              <a:t>の</a:t>
            </a:r>
            <a:r>
              <a:rPr lang="en-US" altLang="ja-JP" sz="3300" b="1" dirty="0">
                <a:latin typeface="+mn-ea"/>
                <a:ea typeface="+mn-ea"/>
              </a:rPr>
              <a:t>1</a:t>
            </a:r>
            <a:r>
              <a:rPr lang="ja-JP" altLang="en-US" sz="3300" b="1" dirty="0">
                <a:latin typeface="+mn-ea"/>
                <a:ea typeface="+mn-ea"/>
              </a:rPr>
              <a:t>①</a:t>
            </a:r>
            <a:r>
              <a:rPr lang="en-US" altLang="ja-JP" sz="3300" b="1" dirty="0">
                <a:latin typeface="+mn-ea"/>
                <a:ea typeface="+mn-ea"/>
              </a:rPr>
              <a:t>,</a:t>
            </a:r>
            <a:r>
              <a:rPr lang="ja-JP" altLang="en-US" sz="3300" b="1" dirty="0">
                <a:latin typeface="+mn-ea"/>
                <a:ea typeface="+mn-ea"/>
              </a:rPr>
              <a:t>②について</a:t>
            </a:r>
          </a:p>
        </p:txBody>
      </p:sp>
      <p:sp>
        <p:nvSpPr>
          <p:cNvPr id="3" name="コンテンツ プレースホルダー 2">
            <a:extLst>
              <a:ext uri="{FF2B5EF4-FFF2-40B4-BE49-F238E27FC236}">
                <a16:creationId xmlns:a16="http://schemas.microsoft.com/office/drawing/2014/main" id="{9C208185-9050-4941-BC38-62DD06E3ADF7}"/>
              </a:ext>
            </a:extLst>
          </p:cNvPr>
          <p:cNvSpPr>
            <a:spLocks noGrp="1"/>
          </p:cNvSpPr>
          <p:nvPr>
            <p:ph sz="half" idx="1"/>
          </p:nvPr>
        </p:nvSpPr>
        <p:spPr>
          <a:xfrm>
            <a:off x="118533" y="623945"/>
            <a:ext cx="11954934" cy="6301788"/>
          </a:xfrm>
        </p:spPr>
        <p:txBody>
          <a:bodyPr>
            <a:noAutofit/>
          </a:bodyPr>
          <a:lstStyle/>
          <a:p>
            <a:pPr marL="514350" indent="-514350">
              <a:buAutoNum type="arabicPeriod"/>
            </a:pPr>
            <a:r>
              <a:rPr lang="ja-JP" altLang="en-US" sz="2600" b="1" dirty="0">
                <a:solidFill>
                  <a:schemeClr val="accent1"/>
                </a:solidFill>
                <a:latin typeface="游ゴシック" panose="020B0400000000000000" pitchFamily="50" charset="-128"/>
                <a:ea typeface="游ゴシック" panose="020B0400000000000000" pitchFamily="50" charset="-128"/>
              </a:rPr>
              <a:t>公有水面埋立権に基づく妨害排除請求権又は妨害予防請求権</a:t>
            </a:r>
            <a:endParaRPr lang="en-US" altLang="ja-JP" sz="2600" b="1" dirty="0">
              <a:solidFill>
                <a:schemeClr val="accent1"/>
              </a:solidFill>
              <a:latin typeface="游ゴシック" panose="020B0400000000000000" pitchFamily="50" charset="-128"/>
              <a:ea typeface="游ゴシック" panose="020B0400000000000000" pitchFamily="50" charset="-128"/>
            </a:endParaRPr>
          </a:p>
          <a:p>
            <a:pPr marL="0" indent="0">
              <a:buNone/>
            </a:pPr>
            <a:r>
              <a:rPr lang="ja-JP" altLang="en-US" sz="2400" b="1" dirty="0">
                <a:latin typeface="HG丸ｺﾞｼｯｸM-PRO" panose="020F0600000000000000" pitchFamily="50" charset="-128"/>
                <a:ea typeface="HG丸ｺﾞｼｯｸM-PRO" panose="020F0600000000000000" pitchFamily="50" charset="-128"/>
              </a:rPr>
              <a:t> </a:t>
            </a:r>
            <a:r>
              <a:rPr lang="ja-JP" altLang="en-US" sz="2400" b="1" dirty="0">
                <a:solidFill>
                  <a:schemeClr val="accent1"/>
                </a:solidFill>
                <a:latin typeface="游ゴシック" panose="020B0400000000000000" pitchFamily="50" charset="-128"/>
                <a:ea typeface="游ゴシック" panose="020B0400000000000000" pitchFamily="50" charset="-128"/>
              </a:rPr>
              <a:t>①公</a:t>
            </a:r>
            <a:r>
              <a:rPr lang="ja-JP" altLang="en-US" sz="2400" b="1" dirty="0">
                <a:solidFill>
                  <a:schemeClr val="accent1"/>
                </a:solidFill>
                <a:highlight>
                  <a:srgbClr val="FFFF00"/>
                </a:highlight>
                <a:latin typeface="游ゴシック" panose="020B0400000000000000" pitchFamily="50" charset="-128"/>
                <a:ea typeface="游ゴシック" panose="020B0400000000000000" pitchFamily="50" charset="-128"/>
              </a:rPr>
              <a:t>有水面を支配し管理する権能</a:t>
            </a:r>
            <a:r>
              <a:rPr lang="ja-JP" altLang="en-US" sz="2400" b="1" dirty="0">
                <a:solidFill>
                  <a:schemeClr val="accent1"/>
                </a:solidFill>
                <a:latin typeface="游ゴシック" panose="020B0400000000000000" pitchFamily="50" charset="-128"/>
                <a:ea typeface="游ゴシック" panose="020B0400000000000000" pitchFamily="50" charset="-128"/>
              </a:rPr>
              <a:t>は、国がこれを有する。</a:t>
            </a:r>
            <a:endParaRPr lang="en-US" altLang="ja-JP" sz="2400" b="1" dirty="0">
              <a:solidFill>
                <a:schemeClr val="accent1"/>
              </a:solidFill>
              <a:latin typeface="游ゴシック" panose="020B0400000000000000" pitchFamily="50" charset="-128"/>
              <a:ea typeface="游ゴシック" panose="020B0400000000000000" pitchFamily="50" charset="-128"/>
            </a:endParaRPr>
          </a:p>
          <a:p>
            <a:pPr marL="0" indent="0">
              <a:buNone/>
            </a:pPr>
            <a:r>
              <a:rPr lang="ja-JP" altLang="en-US" sz="2400" dirty="0">
                <a:latin typeface="ＭＳ Ｐゴシック" panose="020B0600070205080204" pitchFamily="50" charset="-128"/>
                <a:ea typeface="ＭＳ Ｐゴシック" panose="020B0600070205080204" pitchFamily="50" charset="-128"/>
              </a:rPr>
              <a:t> ➢</a:t>
            </a:r>
            <a:r>
              <a:rPr lang="ja-JP" altLang="en-US" sz="2200" b="1" dirty="0">
                <a:solidFill>
                  <a:srgbClr val="00B050"/>
                </a:solidFill>
                <a:ea typeface="ＭＳ Ｐゴシック" panose="020B0600070205080204" pitchFamily="50" charset="-128"/>
              </a:rPr>
              <a:t>スライド２「公共用物の管理」「</a:t>
            </a:r>
            <a:r>
              <a:rPr kumimoji="1" lang="ja-JP" altLang="en-US" sz="2200" b="1" dirty="0">
                <a:solidFill>
                  <a:srgbClr val="00B050"/>
                </a:solidFill>
                <a:ea typeface="ＭＳ Ｐゴシック" panose="020B0600070205080204" pitchFamily="50" charset="-128"/>
              </a:rPr>
              <a:t>国が管理するからといって、国が勝手に使用したり処分したり</a:t>
            </a:r>
            <a:endParaRPr kumimoji="1" lang="en-US" altLang="ja-JP" sz="2200" b="1" dirty="0">
              <a:solidFill>
                <a:srgbClr val="00B050"/>
              </a:solidFill>
              <a:ea typeface="ＭＳ Ｐゴシック" panose="020B0600070205080204" pitchFamily="50" charset="-128"/>
            </a:endParaRPr>
          </a:p>
          <a:p>
            <a:pPr marL="0" indent="0">
              <a:buNone/>
            </a:pPr>
            <a:r>
              <a:rPr lang="ja-JP" altLang="en-US" sz="2200" b="1" dirty="0">
                <a:solidFill>
                  <a:srgbClr val="00B050"/>
                </a:solidFill>
                <a:ea typeface="ＭＳ Ｐゴシック" panose="020B0600070205080204" pitchFamily="50" charset="-128"/>
              </a:rPr>
              <a:t>　　</a:t>
            </a:r>
            <a:r>
              <a:rPr kumimoji="1" lang="ja-JP" altLang="en-US" sz="2200" b="1" dirty="0">
                <a:solidFill>
                  <a:srgbClr val="00B050"/>
                </a:solidFill>
                <a:ea typeface="ＭＳ Ｐゴシック" panose="020B0600070205080204" pitchFamily="50" charset="-128"/>
              </a:rPr>
              <a:t>できるわけではない」を理解していない。</a:t>
            </a:r>
            <a:endParaRPr lang="en-US" altLang="ja-JP" sz="2200" b="1" dirty="0">
              <a:solidFill>
                <a:srgbClr val="00B050"/>
              </a:solidFill>
              <a:ea typeface="ＭＳ Ｐゴシック" panose="020B0600070205080204" pitchFamily="50" charset="-128"/>
            </a:endParaRPr>
          </a:p>
          <a:p>
            <a:pPr marL="0" indent="0">
              <a:buNone/>
            </a:pPr>
            <a:r>
              <a:rPr lang="en-US" altLang="ja-JP" sz="2400" b="1" dirty="0">
                <a:latin typeface="游ゴシック" panose="020B0400000000000000" pitchFamily="50" charset="-128"/>
                <a:ea typeface="游ゴシック" panose="020B0400000000000000" pitchFamily="50" charset="-128"/>
              </a:rPr>
              <a:t> </a:t>
            </a:r>
            <a:r>
              <a:rPr lang="ja-JP" altLang="en-US" sz="2400" b="1" dirty="0">
                <a:solidFill>
                  <a:schemeClr val="accent1"/>
                </a:solidFill>
                <a:latin typeface="游ゴシック" panose="020B0400000000000000" pitchFamily="50" charset="-128"/>
                <a:ea typeface="游ゴシック" panose="020B0400000000000000" pitchFamily="50" charset="-128"/>
              </a:rPr>
              <a:t>②国から委任を受けた知事から</a:t>
            </a:r>
            <a:r>
              <a:rPr lang="ja-JP" altLang="en-US" sz="2400" b="1" dirty="0">
                <a:solidFill>
                  <a:schemeClr val="accent1"/>
                </a:solidFill>
                <a:highlight>
                  <a:srgbClr val="FFFF00"/>
                </a:highlight>
                <a:latin typeface="游ゴシック" panose="020B0400000000000000" pitchFamily="50" charset="-128"/>
                <a:ea typeface="游ゴシック" panose="020B0400000000000000" pitchFamily="50" charset="-128"/>
              </a:rPr>
              <a:t>①の権能に基づく埋立免許</a:t>
            </a:r>
            <a:r>
              <a:rPr lang="ja-JP" altLang="en-US" sz="2400" b="1" dirty="0">
                <a:solidFill>
                  <a:schemeClr val="accent1"/>
                </a:solidFill>
                <a:latin typeface="游ゴシック" panose="020B0400000000000000" pitchFamily="50" charset="-128"/>
                <a:ea typeface="游ゴシック" panose="020B0400000000000000" pitchFamily="50" charset="-128"/>
              </a:rPr>
              <a:t>を付与された者は、</a:t>
            </a:r>
            <a:r>
              <a:rPr lang="ja-JP" altLang="en-US" sz="2400" b="1" u="sng" dirty="0">
                <a:solidFill>
                  <a:schemeClr val="accent1"/>
                </a:solidFill>
                <a:highlight>
                  <a:srgbClr val="FFFF00"/>
                </a:highlight>
                <a:latin typeface="游ゴシック" panose="020B0400000000000000" pitchFamily="50" charset="-128"/>
                <a:ea typeface="游ゴシック" panose="020B0400000000000000" pitchFamily="50" charset="-128"/>
              </a:rPr>
              <a:t>埋立を</a:t>
            </a:r>
            <a:endParaRPr lang="en-US" altLang="ja-JP" sz="2400" b="1" u="sng" dirty="0">
              <a:solidFill>
                <a:schemeClr val="accent1"/>
              </a:solidFill>
              <a:latin typeface="游ゴシック" panose="020B0400000000000000" pitchFamily="50" charset="-128"/>
              <a:ea typeface="游ゴシック" panose="020B0400000000000000" pitchFamily="50" charset="-128"/>
            </a:endParaRPr>
          </a:p>
          <a:p>
            <a:pPr marL="0" indent="0">
              <a:buNone/>
            </a:pPr>
            <a:r>
              <a:rPr lang="ja-JP" altLang="en-US" sz="2400" b="1" dirty="0">
                <a:solidFill>
                  <a:schemeClr val="accent1"/>
                </a:solidFill>
                <a:latin typeface="游ゴシック" panose="020B0400000000000000" pitchFamily="50" charset="-128"/>
                <a:ea typeface="游ゴシック" panose="020B0400000000000000" pitchFamily="50" charset="-128"/>
              </a:rPr>
              <a:t>　  </a:t>
            </a:r>
            <a:r>
              <a:rPr lang="ja-JP" altLang="en-US" sz="2400" b="1" u="sng" dirty="0">
                <a:solidFill>
                  <a:schemeClr val="accent1"/>
                </a:solidFill>
                <a:highlight>
                  <a:srgbClr val="FFFF00"/>
                </a:highlight>
                <a:latin typeface="游ゴシック" panose="020B0400000000000000" pitchFamily="50" charset="-128"/>
                <a:ea typeface="游ゴシック" panose="020B0400000000000000" pitchFamily="50" charset="-128"/>
              </a:rPr>
              <a:t>排他的に行ない、土地を造成することのできる</a:t>
            </a:r>
            <a:r>
              <a:rPr lang="ja-JP" altLang="en-US" sz="2400" b="1" dirty="0">
                <a:solidFill>
                  <a:schemeClr val="accent1"/>
                </a:solidFill>
                <a:latin typeface="游ゴシック" panose="020B0400000000000000" pitchFamily="50" charset="-128"/>
                <a:ea typeface="游ゴシック" panose="020B0400000000000000" pitchFamily="50" charset="-128"/>
              </a:rPr>
              <a:t>地位を取得する。</a:t>
            </a:r>
            <a:endParaRPr lang="en-US" altLang="ja-JP" sz="2400" b="1" dirty="0">
              <a:solidFill>
                <a:schemeClr val="accent1"/>
              </a:solidFill>
              <a:latin typeface="游ゴシック" panose="020B0400000000000000" pitchFamily="50" charset="-128"/>
              <a:ea typeface="游ゴシック" panose="020B0400000000000000" pitchFamily="50" charset="-128"/>
            </a:endParaRPr>
          </a:p>
          <a:p>
            <a:pPr marL="0" indent="0">
              <a:buNone/>
            </a:pPr>
            <a:r>
              <a:rPr lang="ja-JP" altLang="en-US" sz="2400" dirty="0">
                <a:latin typeface="ＭＳ Ｐゴシック" panose="020B0600070205080204" pitchFamily="50" charset="-128"/>
                <a:ea typeface="ＭＳ Ｐゴシック" panose="020B0600070205080204" pitchFamily="50" charset="-128"/>
              </a:rPr>
              <a:t> ➢</a:t>
            </a:r>
            <a:r>
              <a:rPr lang="ja-JP" altLang="en-US" sz="2400" dirty="0">
                <a:solidFill>
                  <a:srgbClr val="00B050"/>
                </a:solidFill>
                <a:latin typeface="ＭＳ Ｐゴシック" panose="020B0600070205080204" pitchFamily="50" charset="-128"/>
                <a:ea typeface="ＭＳ Ｐゴシック" panose="020B0600070205080204" pitchFamily="50" charset="-128"/>
              </a:rPr>
              <a:t>山口眞弘・住田正二</a:t>
            </a:r>
            <a:r>
              <a:rPr lang="en-US" altLang="ja-JP" sz="2400" dirty="0">
                <a:solidFill>
                  <a:srgbClr val="00B050"/>
                </a:solidFill>
                <a:latin typeface="ＭＳ Ｐゴシック" panose="020B0600070205080204" pitchFamily="50" charset="-128"/>
                <a:ea typeface="ＭＳ Ｐゴシック" panose="020B0600070205080204" pitchFamily="50" charset="-128"/>
              </a:rPr>
              <a:t>『</a:t>
            </a:r>
            <a:r>
              <a:rPr lang="ja-JP" altLang="en-US" sz="2400" dirty="0">
                <a:solidFill>
                  <a:srgbClr val="00B050"/>
                </a:solidFill>
                <a:latin typeface="ＭＳ Ｐゴシック" panose="020B0600070205080204" pitchFamily="50" charset="-128"/>
                <a:ea typeface="ＭＳ Ｐゴシック" panose="020B0600070205080204" pitchFamily="50" charset="-128"/>
              </a:rPr>
              <a:t>公有水面埋立法</a:t>
            </a:r>
            <a:r>
              <a:rPr lang="en-US" altLang="ja-JP" sz="2400" dirty="0">
                <a:solidFill>
                  <a:srgbClr val="00B050"/>
                </a:solidFill>
                <a:latin typeface="ＭＳ Ｐゴシック" panose="020B0600070205080204" pitchFamily="50" charset="-128"/>
                <a:ea typeface="ＭＳ Ｐゴシック" panose="020B0600070205080204" pitchFamily="50" charset="-128"/>
              </a:rPr>
              <a:t>』,158</a:t>
            </a:r>
            <a:r>
              <a:rPr lang="ja-JP" altLang="en-US" sz="2400" dirty="0">
                <a:solidFill>
                  <a:srgbClr val="00B050"/>
                </a:solidFill>
                <a:latin typeface="ＭＳ Ｐゴシック" panose="020B0600070205080204" pitchFamily="50" charset="-128"/>
                <a:ea typeface="ＭＳ Ｐゴシック" panose="020B0600070205080204" pitchFamily="50" charset="-128"/>
              </a:rPr>
              <a:t>～</a:t>
            </a:r>
            <a:r>
              <a:rPr lang="en-US" altLang="ja-JP" sz="2400" dirty="0">
                <a:solidFill>
                  <a:srgbClr val="00B050"/>
                </a:solidFill>
                <a:latin typeface="ＭＳ Ｐゴシック" panose="020B0600070205080204" pitchFamily="50" charset="-128"/>
                <a:ea typeface="ＭＳ Ｐゴシック" panose="020B0600070205080204" pitchFamily="50" charset="-128"/>
              </a:rPr>
              <a:t>160</a:t>
            </a:r>
            <a:r>
              <a:rPr lang="ja-JP" altLang="en-US" sz="2400" dirty="0">
                <a:solidFill>
                  <a:srgbClr val="00B050"/>
                </a:solidFill>
                <a:latin typeface="ＭＳ Ｐゴシック" panose="020B0600070205080204" pitchFamily="50" charset="-128"/>
                <a:ea typeface="ＭＳ Ｐゴシック" panose="020B0600070205080204" pitchFamily="50" charset="-128"/>
              </a:rPr>
              <a:t>頁。</a:t>
            </a:r>
            <a:r>
              <a:rPr lang="en-US" altLang="ja-JP" sz="2000" dirty="0">
                <a:solidFill>
                  <a:srgbClr val="FF0000"/>
                </a:solidFill>
                <a:latin typeface="ＭＳ Ｐゴシック" panose="020B0600070205080204" pitchFamily="50" charset="-128"/>
                <a:ea typeface="ＭＳ Ｐゴシック" panose="020B0600070205080204" pitchFamily="50" charset="-128"/>
              </a:rPr>
              <a:t>5</a:t>
            </a:r>
            <a:r>
              <a:rPr lang="ja-JP" altLang="en-US" sz="2000" dirty="0">
                <a:solidFill>
                  <a:srgbClr val="FF0000"/>
                </a:solidFill>
                <a:latin typeface="ＭＳ Ｐゴシック" panose="020B0600070205080204" pitchFamily="50" charset="-128"/>
                <a:ea typeface="ＭＳ Ｐゴシック" panose="020B0600070205080204" pitchFamily="50" charset="-128"/>
              </a:rPr>
              <a:t>行目「占用」に注意！</a:t>
            </a:r>
            <a:endParaRPr lang="en-US" altLang="ja-JP" sz="2000" dirty="0">
              <a:solidFill>
                <a:srgbClr val="FF0000"/>
              </a:solidFill>
              <a:latin typeface="ＭＳ Ｐゴシック" panose="020B0600070205080204" pitchFamily="50" charset="-128"/>
              <a:ea typeface="ＭＳ Ｐゴシック" panose="020B0600070205080204" pitchFamily="50" charset="-128"/>
            </a:endParaRPr>
          </a:p>
          <a:p>
            <a:pPr marL="0" indent="0">
              <a:buNone/>
            </a:pPr>
            <a:r>
              <a:rPr lang="en-US" altLang="ja-JP" sz="2000" dirty="0">
                <a:solidFill>
                  <a:srgbClr val="00B050"/>
                </a:solidFill>
                <a:effectLst/>
                <a:ea typeface="ＭＳ Ｐゴシック" panose="020B0600070205080204" pitchFamily="50" charset="-128"/>
                <a:cs typeface="Times New Roman" panose="02020603050405020304" pitchFamily="18" charset="0"/>
              </a:rPr>
              <a:t>    </a:t>
            </a:r>
            <a:r>
              <a:rPr lang="ja-JP" altLang="ja-JP" sz="2200" dirty="0">
                <a:solidFill>
                  <a:srgbClr val="00B050"/>
                </a:solidFill>
                <a:effectLst/>
                <a:ea typeface="ＭＳ Ｐゴシック" panose="020B0600070205080204" pitchFamily="50" charset="-128"/>
                <a:cs typeface="Times New Roman" panose="02020603050405020304" pitchFamily="18" charset="0"/>
              </a:rPr>
              <a:t>公有水面埋立権の内容は、</a:t>
            </a:r>
            <a:r>
              <a:rPr lang="ja-JP" altLang="ja-JP" sz="2200" b="1" dirty="0">
                <a:solidFill>
                  <a:srgbClr val="00B050"/>
                </a:solidFill>
                <a:effectLst/>
                <a:ea typeface="ＭＳ Ｐゴシック" panose="020B0600070205080204" pitchFamily="50" charset="-128"/>
                <a:cs typeface="Times New Roman" panose="02020603050405020304" pitchFamily="18" charset="0"/>
              </a:rPr>
              <a:t>一定の公有水面において</a:t>
            </a:r>
            <a:r>
              <a:rPr lang="ja-JP" altLang="ja-JP" sz="2200" b="1" u="sng" dirty="0">
                <a:solidFill>
                  <a:srgbClr val="00B050"/>
                </a:solidFill>
                <a:effectLst/>
                <a:highlight>
                  <a:srgbClr val="FFFF00"/>
                </a:highlight>
                <a:ea typeface="ＭＳ Ｐゴシック" panose="020B0600070205080204" pitchFamily="50" charset="-128"/>
                <a:cs typeface="Times New Roman" panose="02020603050405020304" pitchFamily="18" charset="0"/>
              </a:rPr>
              <a:t>排他的に埋立をなし</a:t>
            </a:r>
            <a:r>
              <a:rPr lang="ja-JP" altLang="ja-JP" sz="2200" u="sng" dirty="0">
                <a:solidFill>
                  <a:srgbClr val="00B050"/>
                </a:solidFill>
                <a:effectLst/>
                <a:highlight>
                  <a:srgbClr val="FFFF00"/>
                </a:highlight>
                <a:ea typeface="ＭＳ Ｐゴシック" panose="020B0600070205080204" pitchFamily="50" charset="-128"/>
                <a:cs typeface="Times New Roman" panose="02020603050405020304" pitchFamily="18" charset="0"/>
              </a:rPr>
              <a:t>、土地を造成</a:t>
            </a:r>
            <a:r>
              <a:rPr lang="ja-JP" altLang="ja-JP" sz="2200" u="sng" dirty="0">
                <a:solidFill>
                  <a:srgbClr val="00B050"/>
                </a:solidFill>
                <a:effectLst/>
                <a:ea typeface="ＭＳ Ｐゴシック" panose="020B0600070205080204" pitchFamily="50" charset="-128"/>
                <a:cs typeface="Times New Roman" panose="02020603050405020304" pitchFamily="18" charset="0"/>
              </a:rPr>
              <a:t>し</a:t>
            </a:r>
            <a:r>
              <a:rPr lang="ja-JP" altLang="ja-JP" sz="2200" dirty="0">
                <a:solidFill>
                  <a:srgbClr val="00B050"/>
                </a:solidFill>
                <a:effectLst/>
                <a:ea typeface="ＭＳ Ｐゴシック" panose="020B0600070205080204" pitchFamily="50" charset="-128"/>
                <a:cs typeface="Times New Roman" panose="02020603050405020304" pitchFamily="18" charset="0"/>
              </a:rPr>
              <a:t>、埋立</a:t>
            </a:r>
            <a:r>
              <a:rPr lang="en-US" altLang="ja-JP" sz="2200" dirty="0">
                <a:solidFill>
                  <a:srgbClr val="00B050"/>
                </a:solidFill>
                <a:effectLst/>
                <a:ea typeface="ＭＳ Ｐゴシック" panose="020B0600070205080204" pitchFamily="50" charset="-128"/>
                <a:cs typeface="Times New Roman" panose="02020603050405020304" pitchFamily="18" charset="0"/>
              </a:rPr>
              <a:t>  </a:t>
            </a:r>
            <a:r>
              <a:rPr lang="en-US" altLang="ja-JP" sz="2200" dirty="0">
                <a:solidFill>
                  <a:srgbClr val="00B050"/>
                </a:solidFill>
                <a:ea typeface="ＭＳ Ｐゴシック" panose="020B0600070205080204" pitchFamily="50" charset="-128"/>
                <a:cs typeface="Times New Roman" panose="02020603050405020304" pitchFamily="18" charset="0"/>
              </a:rPr>
              <a:t> </a:t>
            </a:r>
            <a:r>
              <a:rPr lang="ja-JP" altLang="ja-JP" sz="2200" dirty="0">
                <a:solidFill>
                  <a:srgbClr val="00B050"/>
                </a:solidFill>
                <a:effectLst/>
                <a:ea typeface="ＭＳ Ｐゴシック" panose="020B0600070205080204" pitchFamily="50" charset="-128"/>
                <a:cs typeface="Times New Roman" panose="02020603050405020304" pitchFamily="18" charset="0"/>
              </a:rPr>
              <a:t>地の所有権を取得することにある。</a:t>
            </a:r>
            <a:r>
              <a:rPr lang="ja-JP" altLang="ja-JP" sz="2200" u="sng" dirty="0">
                <a:solidFill>
                  <a:srgbClr val="00B050"/>
                </a:solidFill>
                <a:effectLst/>
                <a:ea typeface="ＭＳ Ｐゴシック" panose="020B0600070205080204" pitchFamily="50" charset="-128"/>
                <a:cs typeface="Times New Roman" panose="02020603050405020304" pitchFamily="18" charset="0"/>
              </a:rPr>
              <a:t>したがって</a:t>
            </a:r>
            <a:r>
              <a:rPr lang="ja-JP" altLang="ja-JP" sz="2200" dirty="0">
                <a:solidFill>
                  <a:srgbClr val="00B050"/>
                </a:solidFill>
                <a:effectLst/>
                <a:ea typeface="ＭＳ Ｐゴシック" panose="020B0600070205080204" pitchFamily="50" charset="-128"/>
                <a:cs typeface="Times New Roman" panose="02020603050405020304" pitchFamily="18" charset="0"/>
              </a:rPr>
              <a:t>、</a:t>
            </a:r>
            <a:r>
              <a:rPr lang="ja-JP" altLang="ja-JP" sz="2200" u="sng" dirty="0">
                <a:solidFill>
                  <a:srgbClr val="00B050"/>
                </a:solidFill>
                <a:effectLst/>
                <a:highlight>
                  <a:srgbClr val="FFFF00"/>
                </a:highlight>
                <a:ea typeface="ＭＳ Ｐゴシック" panose="020B0600070205080204" pitchFamily="50" charset="-128"/>
                <a:cs typeface="Times New Roman" panose="02020603050405020304" pitchFamily="18" charset="0"/>
              </a:rPr>
              <a:t>同一の公有水面において、二以上の公有水面埋立権が同時に存在することはできない</a:t>
            </a:r>
            <a:r>
              <a:rPr lang="ja-JP" altLang="ja-JP" sz="2200" dirty="0">
                <a:solidFill>
                  <a:srgbClr val="00B050"/>
                </a:solidFill>
                <a:effectLst/>
                <a:ea typeface="ＭＳ Ｐゴシック" panose="020B0600070205080204" pitchFamily="50" charset="-128"/>
                <a:cs typeface="Times New Roman" panose="02020603050405020304" pitchFamily="18" charset="0"/>
              </a:rPr>
              <a:t>。したがって、埋立免許権者は、既に埋立の免許の存する公有水面に、重ねて埋立免許をすることができない。</a:t>
            </a:r>
            <a:r>
              <a:rPr lang="ja-JP" altLang="ja-JP" sz="2200" dirty="0">
                <a:solidFill>
                  <a:srgbClr val="00B050"/>
                </a:solidFill>
                <a:effectLst/>
                <a:highlight>
                  <a:srgbClr val="FFFF00"/>
                </a:highlight>
                <a:ea typeface="ＭＳ Ｐゴシック" panose="020B0600070205080204" pitchFamily="50" charset="-128"/>
                <a:cs typeface="Times New Roman" panose="02020603050405020304" pitchFamily="18" charset="0"/>
              </a:rPr>
              <a:t>しかし</a:t>
            </a:r>
            <a:r>
              <a:rPr lang="ja-JP" altLang="ja-JP" sz="2200" dirty="0">
                <a:solidFill>
                  <a:srgbClr val="00B050"/>
                </a:solidFill>
                <a:effectLst/>
                <a:ea typeface="ＭＳ Ｐゴシック" panose="020B0600070205080204" pitchFamily="50" charset="-128"/>
                <a:cs typeface="Times New Roman" panose="02020603050405020304" pitchFamily="18" charset="0"/>
              </a:rPr>
              <a:t>、</a:t>
            </a:r>
            <a:r>
              <a:rPr lang="ja-JP" altLang="ja-JP" sz="2200" u="sng" dirty="0">
                <a:solidFill>
                  <a:srgbClr val="00B050"/>
                </a:solidFill>
                <a:effectLst/>
                <a:highlight>
                  <a:srgbClr val="FFFF00"/>
                </a:highlight>
                <a:ea typeface="ＭＳ Ｐゴシック" panose="020B0600070205080204" pitchFamily="50" charset="-128"/>
                <a:cs typeface="Times New Roman" panose="02020603050405020304" pitchFamily="18" charset="0"/>
              </a:rPr>
              <a:t>この排他的な効力は、埋立を行い、土地を造成すること、及びそのために当該公有水面を占用すること、並びに埋立地の所有権を取得することにのみ及ぶもの</a:t>
            </a:r>
            <a:r>
              <a:rPr lang="ja-JP" altLang="ja-JP" sz="2200" u="sng" dirty="0">
                <a:solidFill>
                  <a:srgbClr val="00B050"/>
                </a:solidFill>
                <a:effectLst/>
                <a:ea typeface="ＭＳ Ｐゴシック" panose="020B0600070205080204" pitchFamily="50" charset="-128"/>
                <a:cs typeface="Times New Roman" panose="02020603050405020304" pitchFamily="18" charset="0"/>
              </a:rPr>
              <a:t>であり</a:t>
            </a:r>
            <a:r>
              <a:rPr lang="ja-JP" altLang="ja-JP" sz="2200" dirty="0">
                <a:solidFill>
                  <a:srgbClr val="00B050"/>
                </a:solidFill>
                <a:effectLst/>
                <a:ea typeface="ＭＳ Ｐゴシック" panose="020B0600070205080204" pitchFamily="50" charset="-128"/>
                <a:cs typeface="Times New Roman" panose="02020603050405020304" pitchFamily="18" charset="0"/>
              </a:rPr>
              <a:t>、</a:t>
            </a:r>
            <a:r>
              <a:rPr lang="ja-JP" altLang="ja-JP" sz="2200" u="sng" dirty="0">
                <a:solidFill>
                  <a:srgbClr val="00B050"/>
                </a:solidFill>
                <a:effectLst/>
                <a:ea typeface="ＭＳ Ｐゴシック" panose="020B0600070205080204" pitchFamily="50" charset="-128"/>
                <a:cs typeface="Times New Roman" panose="02020603050405020304" pitchFamily="18" charset="0"/>
              </a:rPr>
              <a:t>埋立を妨害しない限度において、</a:t>
            </a:r>
            <a:r>
              <a:rPr lang="ja-JP" altLang="ja-JP" sz="2200" u="sng" dirty="0">
                <a:solidFill>
                  <a:srgbClr val="00B050"/>
                </a:solidFill>
                <a:effectLst/>
                <a:highlight>
                  <a:srgbClr val="FFFF00"/>
                </a:highlight>
                <a:ea typeface="ＭＳ Ｐゴシック" panose="020B0600070205080204" pitchFamily="50" charset="-128"/>
                <a:cs typeface="Times New Roman" panose="02020603050405020304" pitchFamily="18" charset="0"/>
              </a:rPr>
              <a:t>他の目的のためにその水面を利用することは、公有水面埋立権の侵害ということはできない</a:t>
            </a:r>
            <a:r>
              <a:rPr lang="ja-JP" altLang="ja-JP" sz="2200" dirty="0">
                <a:solidFill>
                  <a:srgbClr val="00B050"/>
                </a:solidFill>
                <a:effectLst/>
                <a:ea typeface="ＭＳ Ｐゴシック" panose="020B0600070205080204" pitchFamily="50" charset="-128"/>
                <a:cs typeface="Times New Roman" panose="02020603050405020304" pitchFamily="18" charset="0"/>
              </a:rPr>
              <a:t>。</a:t>
            </a:r>
            <a:endParaRPr lang="en-US" altLang="ja-JP" sz="2200" dirty="0">
              <a:solidFill>
                <a:srgbClr val="00B050"/>
              </a:solidFill>
              <a:effectLst/>
              <a:ea typeface="ＭＳ Ｐゴシック" panose="020B0600070205080204" pitchFamily="50" charset="-128"/>
              <a:cs typeface="Times New Roman" panose="02020603050405020304" pitchFamily="18" charset="0"/>
            </a:endParaRPr>
          </a:p>
          <a:p>
            <a:pPr marL="0" indent="0">
              <a:buNone/>
            </a:pPr>
            <a:r>
              <a:rPr lang="ja-JP" altLang="en-US" sz="2200" dirty="0">
                <a:solidFill>
                  <a:srgbClr val="00B050"/>
                </a:solidFill>
                <a:ea typeface="ＭＳ Ｐゴシック" panose="020B0600070205080204" pitchFamily="50" charset="-128"/>
                <a:cs typeface="Times New Roman" panose="02020603050405020304" pitchFamily="18" charset="0"/>
              </a:rPr>
              <a:t>　</a:t>
            </a:r>
            <a:r>
              <a:rPr lang="ja-JP" altLang="ja-JP" sz="2200" dirty="0">
                <a:solidFill>
                  <a:srgbClr val="00B050"/>
                </a:solidFill>
                <a:effectLst/>
                <a:ea typeface="ＭＳ Ｐゴシック" panose="020B0600070205080204" pitchFamily="50" charset="-128"/>
                <a:cs typeface="Times New Roman" panose="02020603050405020304" pitchFamily="18" charset="0"/>
              </a:rPr>
              <a:t>したがって、</a:t>
            </a:r>
            <a:r>
              <a:rPr lang="ja-JP" altLang="ja-JP" sz="2200" dirty="0">
                <a:solidFill>
                  <a:srgbClr val="00B050"/>
                </a:solidFill>
                <a:effectLst/>
                <a:highlight>
                  <a:srgbClr val="FFFF00"/>
                </a:highlight>
                <a:ea typeface="ＭＳ Ｐゴシック" panose="020B0600070205080204" pitchFamily="50" charset="-128"/>
                <a:cs typeface="Times New Roman" panose="02020603050405020304" pitchFamily="18" charset="0"/>
              </a:rPr>
              <a:t>当該公有水面において、</a:t>
            </a:r>
            <a:r>
              <a:rPr lang="ja-JP" altLang="ja-JP" sz="2200" u="sng" dirty="0">
                <a:solidFill>
                  <a:srgbClr val="00B050"/>
                </a:solidFill>
                <a:effectLst/>
                <a:highlight>
                  <a:srgbClr val="FFFF00"/>
                </a:highlight>
                <a:ea typeface="ＭＳ Ｐゴシック" panose="020B0600070205080204" pitchFamily="50" charset="-128"/>
                <a:cs typeface="Times New Roman" panose="02020603050405020304" pitchFamily="18" charset="0"/>
              </a:rPr>
              <a:t>水泳をし、通航をし、又は魚釣をするがごときは、もちろん公有水面埋立権を侵害するものではない</a:t>
            </a:r>
            <a:endParaRPr lang="en-US" altLang="ja-JP" sz="2200" u="sng" dirty="0">
              <a:solidFill>
                <a:srgbClr val="00B050"/>
              </a:solidFill>
              <a:effectLst/>
              <a:highlight>
                <a:srgbClr val="FFFF00"/>
              </a:highlight>
              <a:ea typeface="ＭＳ Ｐゴシック" panose="020B0600070205080204" pitchFamily="50" charset="-128"/>
              <a:cs typeface="Times New Roman" panose="02020603050405020304" pitchFamily="18" charset="0"/>
            </a:endParaRPr>
          </a:p>
          <a:p>
            <a:pPr marL="0" indent="0">
              <a:buNone/>
            </a:pPr>
            <a:endParaRPr lang="en-US" altLang="ja-JP" sz="2200" dirty="0">
              <a:latin typeface="ＭＳ Ｐゴシック" panose="020B0600070205080204" pitchFamily="50" charset="-128"/>
              <a:ea typeface="ＭＳ Ｐゴシック" panose="020B0600070205080204" pitchFamily="50" charset="-128"/>
            </a:endParaRPr>
          </a:p>
          <a:p>
            <a:pPr marL="0" indent="0">
              <a:buNone/>
            </a:pPr>
            <a:endParaRPr lang="en-US" altLang="ja-JP" sz="2400" dirty="0">
              <a:latin typeface="ＭＳ Ｐゴシック" panose="020B0600070205080204" pitchFamily="50" charset="-128"/>
              <a:ea typeface="ＭＳ Ｐゴシック" panose="020B0600070205080204" pitchFamily="50" charset="-128"/>
            </a:endParaRPr>
          </a:p>
          <a:p>
            <a:pPr marL="0" indent="0">
              <a:buNone/>
            </a:pPr>
            <a:endParaRPr lang="en-US" altLang="ja-JP" sz="2400" dirty="0">
              <a:latin typeface="ＭＳ Ｐゴシック" panose="020B0600070205080204" pitchFamily="50" charset="-128"/>
              <a:ea typeface="ＭＳ Ｐゴシック" panose="020B0600070205080204" pitchFamily="50" charset="-128"/>
            </a:endParaRPr>
          </a:p>
          <a:p>
            <a:pPr marL="0" indent="0">
              <a:buNone/>
            </a:pPr>
            <a:endParaRPr lang="en-US" altLang="ja-JP" sz="2400" dirty="0">
              <a:latin typeface="ＭＳ Ｐゴシック" panose="020B0600070205080204" pitchFamily="50" charset="-128"/>
              <a:ea typeface="ＭＳ Ｐゴシック" panose="020B0600070205080204" pitchFamily="50" charset="-128"/>
            </a:endParaRPr>
          </a:p>
        </p:txBody>
      </p:sp>
      <p:sp>
        <p:nvSpPr>
          <p:cNvPr id="7" name="スライド番号プレースホルダー 6">
            <a:extLst>
              <a:ext uri="{FF2B5EF4-FFF2-40B4-BE49-F238E27FC236}">
                <a16:creationId xmlns:a16="http://schemas.microsoft.com/office/drawing/2014/main" id="{6D01F949-5878-564A-84D3-5108D5FC0EAD}"/>
              </a:ext>
            </a:extLst>
          </p:cNvPr>
          <p:cNvSpPr>
            <a:spLocks noGrp="1"/>
          </p:cNvSpPr>
          <p:nvPr>
            <p:ph type="sldNum" sz="quarter" idx="12"/>
          </p:nvPr>
        </p:nvSpPr>
        <p:spPr/>
        <p:txBody>
          <a:bodyPr/>
          <a:lstStyle/>
          <a:p>
            <a:fld id="{2FF15B1A-2357-430D-AF1B-F67811631B38}" type="slidenum">
              <a:rPr kumimoji="1" lang="ja-JP" altLang="en-US" smtClean="0"/>
              <a:t>9</a:t>
            </a:fld>
            <a:endParaRPr kumimoji="1" lang="ja-JP" altLang="en-US" dirty="0"/>
          </a:p>
        </p:txBody>
      </p:sp>
    </p:spTree>
    <p:extLst>
      <p:ext uri="{BB962C8B-B14F-4D97-AF65-F5344CB8AC3E}">
        <p14:creationId xmlns:p14="http://schemas.microsoft.com/office/powerpoint/2010/main" val="70210432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12962</TotalTime>
  <Words>2914</Words>
  <Application>Microsoft Office PowerPoint</Application>
  <PresentationFormat>ワイド画面</PresentationFormat>
  <Paragraphs>176</Paragraphs>
  <Slides>12</Slides>
  <Notes>6</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12</vt:i4>
      </vt:variant>
    </vt:vector>
  </HeadingPairs>
  <TitlesOfParts>
    <vt:vector size="21" baseType="lpstr">
      <vt:lpstr>HG丸ｺﾞｼｯｸM-PRO</vt:lpstr>
      <vt:lpstr>ＭＳ Ｐゴシック</vt:lpstr>
      <vt:lpstr>ＭＳ Ｐ明朝</vt:lpstr>
      <vt:lpstr>ＭＳ ゴシック</vt:lpstr>
      <vt:lpstr>游ゴシック</vt:lpstr>
      <vt:lpstr>游ゴシック Light</vt:lpstr>
      <vt:lpstr>游明朝</vt:lpstr>
      <vt:lpstr>Arial</vt:lpstr>
      <vt:lpstr>Office テーマ</vt:lpstr>
      <vt:lpstr>上関原発と中電訴訟 </vt:lpstr>
      <vt:lpstr>海は公共用物(公共用水面)</vt:lpstr>
      <vt:lpstr> 中電訴状(令4.10.25)の主張</vt:lpstr>
      <vt:lpstr>　中電訴状の主張の要点</vt:lpstr>
      <vt:lpstr>    </vt:lpstr>
      <vt:lpstr> 公有水面埋立法に基づき、要点1,2は誤りーその２</vt:lpstr>
      <vt:lpstr>要点１,２が誤りであることを示す大審院判決</vt:lpstr>
      <vt:lpstr>  要点２が誤りであることを示す最高裁田原湾判決</vt:lpstr>
      <vt:lpstr> 中電の訴状の主張(スライド３)の1①,②について</vt:lpstr>
      <vt:lpstr>漁業権は財産権であり、かつ物権的権利である</vt:lpstr>
      <vt:lpstr>まとめ　上関原発の埋立・調査と漁業権の関係</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上関原発と漁業権</dc:title>
  <dc:creator>一規 熊本</dc:creator>
  <cp:lastModifiedBy>一規 熊本</cp:lastModifiedBy>
  <cp:revision>138</cp:revision>
  <dcterms:created xsi:type="dcterms:W3CDTF">2021-06-21T02:02:14Z</dcterms:created>
  <dcterms:modified xsi:type="dcterms:W3CDTF">2022-12-16T08:45:28Z</dcterms:modified>
</cp:coreProperties>
</file>